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</p:sldMasterIdLst>
  <p:notesMasterIdLst>
    <p:notesMasterId r:id="rId96"/>
  </p:notesMasterIdLst>
  <p:handoutMasterIdLst>
    <p:handoutMasterId r:id="rId97"/>
  </p:handoutMasterIdLst>
  <p:sldIdLst>
    <p:sldId id="35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49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51" r:id="rId84"/>
    <p:sldId id="350" r:id="rId85"/>
    <p:sldId id="339" r:id="rId86"/>
    <p:sldId id="340" r:id="rId87"/>
    <p:sldId id="341" r:id="rId88"/>
    <p:sldId id="342" r:id="rId89"/>
    <p:sldId id="343" r:id="rId90"/>
    <p:sldId id="344" r:id="rId91"/>
    <p:sldId id="352" r:id="rId92"/>
    <p:sldId id="353" r:id="rId93"/>
    <p:sldId id="347" r:id="rId94"/>
    <p:sldId id="348" r:id="rId9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409898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91" d="100"/>
          <a:sy n="91" d="100"/>
        </p:scale>
        <p:origin x="370" y="6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9" d="100"/>
          <a:sy n="69" d="100"/>
        </p:scale>
        <p:origin x="2400" y="6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8/15/2018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8/15/2018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3" y="1701797"/>
            <a:ext cx="10360501" cy="4318003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43560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435600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64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Alireza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Akhavan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665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417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9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164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056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0784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39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318003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7" name="diagonals"/>
          <p:cNvGrpSpPr/>
          <p:nvPr userDrawn="1"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571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60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025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381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Alireza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Akhavan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410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51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3141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664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3859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7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1752600"/>
            <a:ext cx="8938472" cy="276433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494065"/>
            <a:ext cx="7069519" cy="12209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6393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537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466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351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889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Alireza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</a:rPr>
              <a:t>Akhavan</a:t>
            </a:r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593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03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80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95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3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312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3129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9776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28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133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794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79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30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30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435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77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435600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77788" y="-76200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2" name="diagonals"/>
          <p:cNvGrpSpPr/>
          <p:nvPr userDrawn="1"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bottom lines"/>
          <p:cNvGrpSpPr/>
          <p:nvPr userDrawn="1"/>
        </p:nvGrpSpPr>
        <p:grpSpPr>
          <a:xfrm>
            <a:off x="-77788" y="6190193"/>
            <a:ext cx="5498726" cy="820207"/>
            <a:chOff x="-6689" y="4553748"/>
            <a:chExt cx="4125119" cy="615155"/>
          </a:xfrm>
        </p:grpSpPr>
        <p:sp>
          <p:nvSpPr>
            <p:cNvPr id="19" name="Freeform 1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20" name="Freeform 1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21" name="Freeform 2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2" name="Right Triangle 21"/>
          <p:cNvSpPr/>
          <p:nvPr userDrawn="1"/>
        </p:nvSpPr>
        <p:spPr>
          <a:xfrm rot="16200000">
            <a:off x="9237914" y="3997609"/>
            <a:ext cx="2225142" cy="3787741"/>
          </a:xfrm>
          <a:prstGeom prst="rt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13" y="5334000"/>
            <a:ext cx="2479099" cy="1495863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36612" y="6385672"/>
            <a:ext cx="198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علیرضا اخوان پور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-257187" y="6152013"/>
            <a:ext cx="4168798" cy="27183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pPr algn="r" rtl="1"/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مقدمه ای بر شبکه‌های عصبی و</a:t>
            </a:r>
            <a:r>
              <a:rPr lang="en-US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1200" b="1" baseline="0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پیاده‌سازی در</a:t>
            </a:r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کتابخانه‌ی</a:t>
            </a:r>
            <a:r>
              <a:rPr lang="en-US" sz="1200" b="1" dirty="0" err="1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Keras</a:t>
            </a:r>
            <a:r>
              <a:rPr lang="en-US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‌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Alireza Akhavan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Alireza Akhavan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678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D7C56632-4B41-4D0F-A79A-A6EB3E49D7D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8/15/2018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Alireza Akhavan Pour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126"/>
            <a:fld id="{BF3CCD07-48D4-4DF8-9143-55074FAB338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126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43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class.vision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kytN5gqrZe0Bcu3hExjZpA4PQipaFEKn26S-JhqncXk/edit#slide=id.g1ff36e20db_0_450" TargetMode="External"/><Relationship Id="rId2" Type="http://schemas.openxmlformats.org/officeDocument/2006/relationships/hyperlink" Target="https://www.csee.umbc.edu/courses/671/fall01/class-notes/k-nn.p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lideshare.net/Alirezaakhavanpour/tensorflow-71395844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75486" y="1143000"/>
            <a:ext cx="8735325" cy="2000251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dirty="0">
                <a:cs typeface="2  Titr" panose="00000700000000000000" pitchFamily="2" charset="-78"/>
              </a:rPr>
              <a:t>مقدمه ای بر </a:t>
            </a:r>
            <a:r>
              <a:rPr lang="fa-IR" dirty="0" smtClean="0">
                <a:cs typeface="2  Titr" panose="00000700000000000000" pitchFamily="2" charset="-78"/>
              </a:rPr>
              <a:t>شبکه‌های عصبی و</a:t>
            </a:r>
            <a:r>
              <a:rPr lang="en-US" dirty="0" smtClean="0">
                <a:cs typeface="2  Titr" panose="00000700000000000000" pitchFamily="2" charset="-78"/>
              </a:rPr>
              <a:t/>
            </a:r>
            <a:br>
              <a:rPr lang="en-US" dirty="0" smtClean="0">
                <a:cs typeface="2  Titr" panose="00000700000000000000" pitchFamily="2" charset="-78"/>
              </a:rPr>
            </a:br>
            <a:r>
              <a:rPr lang="en-US" dirty="0" smtClean="0">
                <a:cs typeface="2  Titr" panose="00000700000000000000" pitchFamily="2" charset="-78"/>
              </a:rPr>
              <a:t/>
            </a:r>
            <a:br>
              <a:rPr lang="en-US" dirty="0" smtClean="0">
                <a:cs typeface="2  Titr" panose="00000700000000000000" pitchFamily="2" charset="-78"/>
              </a:rPr>
            </a:br>
            <a:r>
              <a:rPr lang="fa-IR" dirty="0" smtClean="0">
                <a:cs typeface="2  Titr" panose="00000700000000000000" pitchFamily="2" charset="-78"/>
              </a:rPr>
              <a:t> کتابخانه </a:t>
            </a:r>
            <a:r>
              <a:rPr lang="en-US" b="1" dirty="0" err="1" smtClean="0">
                <a:latin typeface="Arial Black" panose="020B0A04020102020204" pitchFamily="34" charset="0"/>
                <a:cs typeface="2  Titr" panose="00000700000000000000" pitchFamily="2" charset="-78"/>
              </a:rPr>
              <a:t>Keras</a:t>
            </a:r>
            <a:r>
              <a:rPr lang="en-US" b="1" dirty="0" smtClean="0">
                <a:latin typeface="Arial Black" panose="020B0A04020102020204" pitchFamily="34" charset="0"/>
                <a:cs typeface="2  Titr" panose="00000700000000000000" pitchFamily="2" charset="-78"/>
              </a:rPr>
              <a:t>        </a:t>
            </a:r>
            <a:r>
              <a:rPr lang="fa-IR" b="1" dirty="0" smtClean="0">
                <a:latin typeface="Arial Black" panose="020B0A04020102020204" pitchFamily="34" charset="0"/>
                <a:cs typeface="2  Titr" panose="00000700000000000000" pitchFamily="2" charset="-78"/>
              </a:rPr>
              <a:t>‌</a:t>
            </a:r>
            <a:endParaRPr lang="en-US" b="1" dirty="0">
              <a:latin typeface="Arial Black" panose="020B0A04020102020204" pitchFamily="34" charset="0"/>
              <a:cs typeface="2  Titr" panose="00000700000000000000" pitchFamily="2" charset="-78"/>
            </a:endParaRPr>
          </a:p>
        </p:txBody>
      </p:sp>
      <p:sp>
        <p:nvSpPr>
          <p:cNvPr id="9" name="Subtitle 2"/>
          <p:cNvSpPr txBox="1">
            <a:spLocks/>
          </p:cNvSpPr>
          <p:nvPr>
            <p:extLst/>
          </p:nvPr>
        </p:nvSpPr>
        <p:spPr>
          <a:xfrm>
            <a:off x="2589212" y="3657600"/>
            <a:ext cx="6707875" cy="579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Alireza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Akhavan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Pour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ubtitle 2"/>
          <p:cNvSpPr txBox="1">
            <a:spLocks/>
          </p:cNvSpPr>
          <p:nvPr>
            <p:extLst/>
          </p:nvPr>
        </p:nvSpPr>
        <p:spPr>
          <a:xfrm>
            <a:off x="2589212" y="4609578"/>
            <a:ext cx="6707875" cy="5795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AkhavanPour.ir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CLASS.VISION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"/>
          <a:stretch/>
        </p:blipFill>
        <p:spPr>
          <a:xfrm>
            <a:off x="3046412" y="2143125"/>
            <a:ext cx="3657600" cy="108280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096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 txBox="1">
            <a:spLocks noGrp="1"/>
          </p:cNvSpPr>
          <p:nvPr>
            <p:ph type="title" idx="4294967295"/>
          </p:nvPr>
        </p:nvSpPr>
        <p:spPr>
          <a:xfrm>
            <a:off x="1630750" y="67853"/>
            <a:ext cx="8227457" cy="857177"/>
          </a:xfrm>
          <a:prstGeom prst="rect">
            <a:avLst/>
          </a:prstGeom>
          <a:noFill/>
          <a:ln>
            <a:noFill/>
          </a:ln>
        </p:spPr>
        <p:txBody>
          <a:bodyPr vert="horz" lIns="91401" tIns="91401" rIns="91401" bIns="91401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399" b="1">
                <a:latin typeface="Helvetica Neue"/>
                <a:ea typeface="Helvetica Neue"/>
                <a:cs typeface="Helvetica Neue"/>
                <a:sym typeface="Helvetica Neue"/>
              </a:rPr>
              <a:t>An image classifier</a:t>
            </a:r>
          </a:p>
        </p:txBody>
      </p:sp>
      <p:pic>
        <p:nvPicPr>
          <p:cNvPr id="7" name="Shape 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7326" y="1135599"/>
            <a:ext cx="9057010" cy="13947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43"/>
          <p:cNvSpPr txBox="1"/>
          <p:nvPr/>
        </p:nvSpPr>
        <p:spPr>
          <a:xfrm>
            <a:off x="2668804" y="2740879"/>
            <a:ext cx="7474053" cy="771399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Unlike e.g. sorting a list of numbers,</a:t>
            </a:r>
          </a:p>
          <a:p>
            <a:r>
              <a:rPr lang="en" sz="2399" dirty="0"/>
              <a:t> </a:t>
            </a:r>
          </a:p>
          <a:p>
            <a:r>
              <a:rPr lang="en" sz="2800" b="1" dirty="0">
                <a:solidFill>
                  <a:schemeClr val="bg1"/>
                </a:solidFill>
              </a:rPr>
              <a:t>no obvious way</a:t>
            </a:r>
            <a:r>
              <a:rPr lang="en" sz="2800" dirty="0">
                <a:solidFill>
                  <a:schemeClr val="bg1"/>
                </a:solidFill>
              </a:rPr>
              <a:t> to hard-code the algorithm for recognizing a cat, or other classes.</a:t>
            </a:r>
          </a:p>
        </p:txBody>
      </p:sp>
    </p:spTree>
    <p:extLst>
      <p:ext uri="{BB962C8B-B14F-4D97-AF65-F5344CB8AC3E}">
        <p14:creationId xmlns:p14="http://schemas.microsoft.com/office/powerpoint/2010/main" val="15682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60"/>
          <p:cNvSpPr txBox="1">
            <a:spLocks noGrp="1"/>
          </p:cNvSpPr>
          <p:nvPr>
            <p:ph type="title" idx="4294967295"/>
          </p:nvPr>
        </p:nvSpPr>
        <p:spPr>
          <a:xfrm>
            <a:off x="1801860" y="1189303"/>
            <a:ext cx="9007854" cy="857177"/>
          </a:xfrm>
          <a:prstGeom prst="rect">
            <a:avLst/>
          </a:prstGeom>
          <a:noFill/>
          <a:ln>
            <a:noFill/>
          </a:ln>
        </p:spPr>
        <p:txBody>
          <a:bodyPr vert="horz" lIns="91401" tIns="91401" rIns="91401" bIns="91401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399" b="1">
                <a:latin typeface="Helvetica Neue"/>
                <a:ea typeface="Helvetica Neue"/>
                <a:cs typeface="Helvetica Neue"/>
                <a:sym typeface="Helvetica Neue"/>
              </a:rPr>
              <a:t>Data-driven approach:</a:t>
            </a:r>
          </a:p>
          <a:p>
            <a:pPr marL="457063" indent="-380886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399">
                <a:latin typeface="Helvetica Neue"/>
                <a:ea typeface="Helvetica Neue"/>
                <a:cs typeface="Helvetica Neue"/>
                <a:sym typeface="Helvetica Neue"/>
              </a:rPr>
              <a:t>Collect a dataset of images and labels</a:t>
            </a:r>
          </a:p>
          <a:p>
            <a:pPr marL="457063" indent="-380886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399">
                <a:latin typeface="Helvetica Neue"/>
                <a:ea typeface="Helvetica Neue"/>
                <a:cs typeface="Helvetica Neue"/>
                <a:sym typeface="Helvetica Neue"/>
              </a:rPr>
              <a:t>Use Machine Learning to train an image classifier</a:t>
            </a:r>
          </a:p>
          <a:p>
            <a:pPr marL="457063" indent="-380886">
              <a:spcBef>
                <a:spcPts val="0"/>
              </a:spcBef>
              <a:buSzPct val="100000"/>
              <a:buFont typeface="Helvetica Neue"/>
              <a:buAutoNum type="arabicPeriod"/>
            </a:pPr>
            <a:r>
              <a:rPr lang="en" sz="2399">
                <a:latin typeface="Helvetica Neue"/>
                <a:ea typeface="Helvetica Neue"/>
                <a:cs typeface="Helvetica Neue"/>
                <a:sym typeface="Helvetica Neue"/>
              </a:rPr>
              <a:t>Evaluate the classifier on a withheld set of test images</a:t>
            </a:r>
          </a:p>
        </p:txBody>
      </p:sp>
      <p:pic>
        <p:nvPicPr>
          <p:cNvPr id="7" name="Shape 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86148" y="2952022"/>
            <a:ext cx="4703775" cy="21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62"/>
          <p:cNvSpPr txBox="1"/>
          <p:nvPr/>
        </p:nvSpPr>
        <p:spPr>
          <a:xfrm>
            <a:off x="4462809" y="2559006"/>
            <a:ext cx="4259489" cy="311318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algn="ctr"/>
            <a:r>
              <a:rPr lang="en" sz="2399" b="1"/>
              <a:t>Example training set</a:t>
            </a:r>
          </a:p>
        </p:txBody>
      </p:sp>
      <p:pic>
        <p:nvPicPr>
          <p:cNvPr id="9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30" y="2952017"/>
            <a:ext cx="3633777" cy="17255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5806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2"/>
          <p:cNvSpPr txBox="1">
            <a:spLocks/>
          </p:cNvSpPr>
          <p:nvPr/>
        </p:nvSpPr>
        <p:spPr>
          <a:xfrm>
            <a:off x="1542937" y="2207152"/>
            <a:ext cx="8979252" cy="341551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063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Supervised Learning uses </a:t>
            </a:r>
            <a:r>
              <a:rPr lang="en-US" sz="29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labeled</a:t>
            </a: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 to predict a label given some features. </a:t>
            </a:r>
          </a:p>
          <a:p>
            <a:pPr marL="457063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the label is continuous its called a </a:t>
            </a:r>
            <a:r>
              <a:rPr lang="en-US" sz="2999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problem, if its categorical it is a </a:t>
            </a:r>
            <a:r>
              <a:rPr lang="en-US" sz="2999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-US" sz="2999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problem.</a:t>
            </a:r>
          </a:p>
        </p:txBody>
      </p:sp>
      <p:sp>
        <p:nvSpPr>
          <p:cNvPr id="5" name="Shape 370"/>
          <p:cNvSpPr txBox="1">
            <a:spLocks noGrp="1"/>
          </p:cNvSpPr>
          <p:nvPr>
            <p:ph type="title"/>
          </p:nvPr>
        </p:nvSpPr>
        <p:spPr>
          <a:xfrm>
            <a:off x="401113" y="865623"/>
            <a:ext cx="10490340" cy="572551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/>
          <a:p>
            <a:pPr algn="r" rtl="1"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Supervised </a:t>
            </a:r>
            <a:r>
              <a:rPr lang="en" dirty="0" smtClean="0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fa-IR" dirty="0" smtClean="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fa-IR" b="1" dirty="0">
                <a:cs typeface="B Nazanin" panose="00000400000000000000" pitchFamily="2" charset="-78"/>
              </a:rPr>
              <a:t>یادگیری نظارت شده 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0812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</a:t>
            </a:r>
            <a:r>
              <a:rPr lang="fa-IR" b="1" dirty="0">
                <a:cs typeface="B Nazanin" panose="00000400000000000000" pitchFamily="2" charset="-78"/>
              </a:rPr>
              <a:t>نظارت </a:t>
            </a:r>
            <a:r>
              <a:rPr lang="fa-IR" b="1" dirty="0" smtClean="0">
                <a:cs typeface="B Nazanin" panose="00000400000000000000" pitchFamily="2" charset="-78"/>
              </a:rPr>
              <a:t>شده – طبقه بندی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01352" y="1902065"/>
            <a:ext cx="6133415" cy="3276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طبقه بندی یا </a:t>
            </a:r>
            <a:r>
              <a:rPr lang="en-US" sz="3599" dirty="0">
                <a:solidFill>
                  <a:srgbClr val="434343"/>
                </a:solidFill>
                <a:latin typeface="Latha" panose="020B0604020202020204" pitchFamily="34" charset="0"/>
                <a:ea typeface="Montserrat"/>
                <a:cs typeface="Latha" panose="020B0604020202020204" pitchFamily="34" charset="0"/>
                <a:sym typeface="Montserrat"/>
              </a:rPr>
              <a:t>classification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en-US" sz="31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feature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: قد و وزن</a:t>
            </a:r>
            <a:endParaRPr lang="en-US" sz="35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label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: جنسیت</a:t>
            </a: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هدف: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تشخیص جنسیت از روی قد و وزن</a:t>
            </a:r>
            <a:endParaRPr lang="en-US" sz="35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0963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یادگیری نظارت </a:t>
            </a:r>
            <a:r>
              <a:rPr lang="fa-IR" b="1" dirty="0" smtClean="0">
                <a:cs typeface="B Nazanin" panose="00000400000000000000" pitchFamily="2" charset="-78"/>
              </a:rPr>
              <a:t>شده – طبقه بندی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4" name="Shape 121"/>
          <p:cNvCxnSpPr/>
          <p:nvPr/>
        </p:nvCxnSpPr>
        <p:spPr>
          <a:xfrm rot="10800000">
            <a:off x="2844808" y="1927166"/>
            <a:ext cx="0" cy="22257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Shape 123"/>
          <p:cNvSpPr txBox="1"/>
          <p:nvPr/>
        </p:nvSpPr>
        <p:spPr>
          <a:xfrm>
            <a:off x="1775437" y="2643480"/>
            <a:ext cx="1197288" cy="44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" name="Shape 121"/>
          <p:cNvCxnSpPr/>
          <p:nvPr/>
        </p:nvCxnSpPr>
        <p:spPr>
          <a:xfrm rot="10800000">
            <a:off x="2845550" y="1926775"/>
            <a:ext cx="0" cy="222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" name="Shape 122"/>
          <p:cNvCxnSpPr/>
          <p:nvPr/>
        </p:nvCxnSpPr>
        <p:spPr>
          <a:xfrm>
            <a:off x="2845550" y="415307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Shape 123"/>
          <p:cNvSpPr txBox="1"/>
          <p:nvPr/>
        </p:nvSpPr>
        <p:spPr>
          <a:xfrm>
            <a:off x="1775900" y="2643275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24"/>
          <p:cNvSpPr txBox="1"/>
          <p:nvPr/>
        </p:nvSpPr>
        <p:spPr>
          <a:xfrm>
            <a:off x="3883350" y="4153075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25"/>
          <p:cNvSpPr/>
          <p:nvPr/>
        </p:nvSpPr>
        <p:spPr>
          <a:xfrm>
            <a:off x="3347100" y="3313750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126"/>
          <p:cNvSpPr/>
          <p:nvPr/>
        </p:nvSpPr>
        <p:spPr>
          <a:xfrm>
            <a:off x="3694050" y="302602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127"/>
          <p:cNvSpPr/>
          <p:nvPr/>
        </p:nvSpPr>
        <p:spPr>
          <a:xfrm>
            <a:off x="3268075" y="3777200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128"/>
          <p:cNvSpPr/>
          <p:nvPr/>
        </p:nvSpPr>
        <p:spPr>
          <a:xfrm>
            <a:off x="3694050" y="350317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Shape 129"/>
          <p:cNvSpPr/>
          <p:nvPr/>
        </p:nvSpPr>
        <p:spPr>
          <a:xfrm>
            <a:off x="4318375" y="268822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Shape 130"/>
          <p:cNvSpPr/>
          <p:nvPr/>
        </p:nvSpPr>
        <p:spPr>
          <a:xfrm>
            <a:off x="4318375" y="308847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Shape 131"/>
          <p:cNvSpPr/>
          <p:nvPr/>
        </p:nvSpPr>
        <p:spPr>
          <a:xfrm>
            <a:off x="4674350" y="287242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Shape 132"/>
          <p:cNvSpPr/>
          <p:nvPr/>
        </p:nvSpPr>
        <p:spPr>
          <a:xfrm>
            <a:off x="4714175" y="2433988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133"/>
          <p:cNvSpPr/>
          <p:nvPr/>
        </p:nvSpPr>
        <p:spPr>
          <a:xfrm>
            <a:off x="6736400" y="2489663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134"/>
          <p:cNvSpPr/>
          <p:nvPr/>
        </p:nvSpPr>
        <p:spPr>
          <a:xfrm>
            <a:off x="6736400" y="308847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135"/>
          <p:cNvSpPr txBox="1"/>
          <p:nvPr/>
        </p:nvSpPr>
        <p:spPr>
          <a:xfrm>
            <a:off x="6890000" y="2349150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Shape 136"/>
          <p:cNvSpPr txBox="1"/>
          <p:nvPr/>
        </p:nvSpPr>
        <p:spPr>
          <a:xfrm>
            <a:off x="6864424" y="2942675"/>
            <a:ext cx="1363587" cy="37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Female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Shape 161"/>
          <p:cNvSpPr/>
          <p:nvPr/>
        </p:nvSpPr>
        <p:spPr>
          <a:xfrm>
            <a:off x="4471975" y="2433988"/>
            <a:ext cx="153600" cy="1536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162"/>
          <p:cNvSpPr txBox="1"/>
          <p:nvPr/>
        </p:nvSpPr>
        <p:spPr>
          <a:xfrm>
            <a:off x="4406700" y="2079050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800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0567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یادگیری نظارت </a:t>
            </a:r>
            <a:r>
              <a:rPr lang="fa-IR" b="1" dirty="0" smtClean="0">
                <a:cs typeface="B Nazanin" panose="00000400000000000000" pitchFamily="2" charset="-78"/>
              </a:rPr>
              <a:t>شده – طبقه بندی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3" name="Shape 173"/>
          <p:cNvSpPr txBox="1"/>
          <p:nvPr/>
        </p:nvSpPr>
        <p:spPr>
          <a:xfrm>
            <a:off x="1775437" y="2643480"/>
            <a:ext cx="1197288" cy="445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Shape 171"/>
          <p:cNvCxnSpPr/>
          <p:nvPr/>
        </p:nvCxnSpPr>
        <p:spPr>
          <a:xfrm rot="10800000">
            <a:off x="2845550" y="1926775"/>
            <a:ext cx="0" cy="2226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Shape 172"/>
          <p:cNvCxnSpPr/>
          <p:nvPr/>
        </p:nvCxnSpPr>
        <p:spPr>
          <a:xfrm>
            <a:off x="2845550" y="4153075"/>
            <a:ext cx="2908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Shape 173"/>
          <p:cNvSpPr txBox="1"/>
          <p:nvPr/>
        </p:nvSpPr>
        <p:spPr>
          <a:xfrm>
            <a:off x="1775900" y="2643275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" name="Shape 174"/>
          <p:cNvSpPr txBox="1"/>
          <p:nvPr/>
        </p:nvSpPr>
        <p:spPr>
          <a:xfrm>
            <a:off x="3883350" y="4153075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Shape 175"/>
          <p:cNvSpPr/>
          <p:nvPr/>
        </p:nvSpPr>
        <p:spPr>
          <a:xfrm>
            <a:off x="3347100" y="3313750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Shape 176"/>
          <p:cNvSpPr/>
          <p:nvPr/>
        </p:nvSpPr>
        <p:spPr>
          <a:xfrm>
            <a:off x="3694050" y="302602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177"/>
          <p:cNvSpPr/>
          <p:nvPr/>
        </p:nvSpPr>
        <p:spPr>
          <a:xfrm>
            <a:off x="3268075" y="3777200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178"/>
          <p:cNvSpPr/>
          <p:nvPr/>
        </p:nvSpPr>
        <p:spPr>
          <a:xfrm>
            <a:off x="3694050" y="350317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179"/>
          <p:cNvSpPr/>
          <p:nvPr/>
        </p:nvSpPr>
        <p:spPr>
          <a:xfrm>
            <a:off x="4318375" y="268822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180"/>
          <p:cNvSpPr/>
          <p:nvPr/>
        </p:nvSpPr>
        <p:spPr>
          <a:xfrm>
            <a:off x="4318375" y="308847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181"/>
          <p:cNvSpPr/>
          <p:nvPr/>
        </p:nvSpPr>
        <p:spPr>
          <a:xfrm>
            <a:off x="4674350" y="2872425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182"/>
          <p:cNvSpPr/>
          <p:nvPr/>
        </p:nvSpPr>
        <p:spPr>
          <a:xfrm>
            <a:off x="4714175" y="2433988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183"/>
          <p:cNvSpPr/>
          <p:nvPr/>
        </p:nvSpPr>
        <p:spPr>
          <a:xfrm>
            <a:off x="6736400" y="2489663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184"/>
          <p:cNvSpPr/>
          <p:nvPr/>
        </p:nvSpPr>
        <p:spPr>
          <a:xfrm>
            <a:off x="6736400" y="3088475"/>
            <a:ext cx="153600" cy="153600"/>
          </a:xfrm>
          <a:prstGeom prst="ellipse">
            <a:avLst/>
          </a:prstGeom>
          <a:solidFill>
            <a:srgbClr val="A64D7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185"/>
          <p:cNvSpPr txBox="1"/>
          <p:nvPr/>
        </p:nvSpPr>
        <p:spPr>
          <a:xfrm>
            <a:off x="6890000" y="2349150"/>
            <a:ext cx="1197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Shape 186"/>
          <p:cNvSpPr txBox="1"/>
          <p:nvPr/>
        </p:nvSpPr>
        <p:spPr>
          <a:xfrm>
            <a:off x="6864424" y="2942675"/>
            <a:ext cx="1515987" cy="37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Female</a:t>
            </a:r>
            <a:endParaRPr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Shape 187"/>
          <p:cNvSpPr/>
          <p:nvPr/>
        </p:nvSpPr>
        <p:spPr>
          <a:xfrm>
            <a:off x="4471975" y="2433988"/>
            <a:ext cx="153600" cy="153600"/>
          </a:xfrm>
          <a:prstGeom prst="ellipse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3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 بندی: الگوریتم نزدیک‌ترین همسایه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6" name="Oval 12"/>
          <p:cNvSpPr>
            <a:spLocks noChangeArrowheads="1"/>
          </p:cNvSpPr>
          <p:nvPr/>
        </p:nvSpPr>
        <p:spPr bwMode="auto">
          <a:xfrm>
            <a:off x="3657600" y="4953000"/>
            <a:ext cx="3048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Oval 15"/>
          <p:cNvSpPr>
            <a:spLocks noChangeArrowheads="1"/>
          </p:cNvSpPr>
          <p:nvPr/>
        </p:nvSpPr>
        <p:spPr bwMode="auto">
          <a:xfrm>
            <a:off x="4343400" y="2819400"/>
            <a:ext cx="1295400" cy="1295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3124200" y="3581400"/>
            <a:ext cx="228600" cy="1524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Oval 8"/>
          <p:cNvSpPr>
            <a:spLocks noChangeArrowheads="1"/>
          </p:cNvSpPr>
          <p:nvPr/>
        </p:nvSpPr>
        <p:spPr bwMode="auto">
          <a:xfrm>
            <a:off x="4724400" y="3581400"/>
            <a:ext cx="304800" cy="152400"/>
          </a:xfrm>
          <a:prstGeom prst="ellipse">
            <a:avLst/>
          </a:prstGeom>
          <a:solidFill>
            <a:srgbClr val="92D05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5943600" y="39624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3505200" y="2743200"/>
            <a:ext cx="228600" cy="1524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Oval 11"/>
          <p:cNvSpPr>
            <a:spLocks noChangeArrowheads="1"/>
          </p:cNvSpPr>
          <p:nvPr/>
        </p:nvSpPr>
        <p:spPr bwMode="auto">
          <a:xfrm>
            <a:off x="4876800" y="2971800"/>
            <a:ext cx="228600" cy="2286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2133600" y="44958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4953000" y="50292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Oval 18"/>
          <p:cNvSpPr>
            <a:spLocks noChangeArrowheads="1"/>
          </p:cNvSpPr>
          <p:nvPr/>
        </p:nvSpPr>
        <p:spPr bwMode="auto">
          <a:xfrm flipV="1">
            <a:off x="4724400" y="3581400"/>
            <a:ext cx="304800" cy="1524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710880" y="1901667"/>
            <a:ext cx="4326762" cy="688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191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1-Nearest Neighbor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042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 بندی: الگوریتم نزدیک‌ترین همسایه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10880" y="1901667"/>
            <a:ext cx="4326762" cy="688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0" indent="-41910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3-Nearest</a:t>
            </a:r>
            <a:r>
              <a:rPr kumimoji="0" lang="en-US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Neighbor</a:t>
            </a:r>
          </a:p>
        </p:txBody>
      </p:sp>
      <p:sp>
        <p:nvSpPr>
          <p:cNvPr id="38" name="Oval 15"/>
          <p:cNvSpPr>
            <a:spLocks noChangeArrowheads="1"/>
          </p:cNvSpPr>
          <p:nvPr/>
        </p:nvSpPr>
        <p:spPr bwMode="auto">
          <a:xfrm>
            <a:off x="3962400" y="2743200"/>
            <a:ext cx="2209800" cy="21336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Oval 6"/>
          <p:cNvSpPr>
            <a:spLocks noChangeArrowheads="1"/>
          </p:cNvSpPr>
          <p:nvPr/>
        </p:nvSpPr>
        <p:spPr bwMode="auto">
          <a:xfrm>
            <a:off x="3124200" y="3581400"/>
            <a:ext cx="228600" cy="1524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Oval 7"/>
          <p:cNvSpPr>
            <a:spLocks noChangeArrowheads="1"/>
          </p:cNvSpPr>
          <p:nvPr/>
        </p:nvSpPr>
        <p:spPr bwMode="auto">
          <a:xfrm>
            <a:off x="4914900" y="3574648"/>
            <a:ext cx="304800" cy="152400"/>
          </a:xfrm>
          <a:prstGeom prst="ellipse">
            <a:avLst/>
          </a:prstGeom>
          <a:solidFill>
            <a:srgbClr val="92D05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Oval 8"/>
          <p:cNvSpPr>
            <a:spLocks noChangeArrowheads="1"/>
          </p:cNvSpPr>
          <p:nvPr/>
        </p:nvSpPr>
        <p:spPr bwMode="auto">
          <a:xfrm>
            <a:off x="5943600" y="39624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Oval 9"/>
          <p:cNvSpPr>
            <a:spLocks noChangeArrowheads="1"/>
          </p:cNvSpPr>
          <p:nvPr/>
        </p:nvSpPr>
        <p:spPr bwMode="auto">
          <a:xfrm>
            <a:off x="3505200" y="2743200"/>
            <a:ext cx="228600" cy="1524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Oval 10"/>
          <p:cNvSpPr>
            <a:spLocks noChangeArrowheads="1"/>
          </p:cNvSpPr>
          <p:nvPr/>
        </p:nvSpPr>
        <p:spPr bwMode="auto">
          <a:xfrm>
            <a:off x="4876800" y="2971800"/>
            <a:ext cx="228600" cy="228600"/>
          </a:xfrm>
          <a:prstGeom prst="ellipse">
            <a:avLst/>
          </a:prstGeom>
          <a:solidFill>
            <a:sysClr val="windowText" lastClr="0000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Oval 11"/>
          <p:cNvSpPr>
            <a:spLocks noChangeArrowheads="1"/>
          </p:cNvSpPr>
          <p:nvPr/>
        </p:nvSpPr>
        <p:spPr bwMode="auto">
          <a:xfrm>
            <a:off x="2133600" y="44958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4953000" y="5029200"/>
            <a:ext cx="2286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Oval 13"/>
          <p:cNvSpPr>
            <a:spLocks noChangeArrowheads="1"/>
          </p:cNvSpPr>
          <p:nvPr/>
        </p:nvSpPr>
        <p:spPr bwMode="auto">
          <a:xfrm>
            <a:off x="3657600" y="4648200"/>
            <a:ext cx="3048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Oval 14"/>
          <p:cNvSpPr>
            <a:spLocks noChangeArrowheads="1"/>
          </p:cNvSpPr>
          <p:nvPr/>
        </p:nvSpPr>
        <p:spPr bwMode="auto">
          <a:xfrm>
            <a:off x="4038600" y="3886200"/>
            <a:ext cx="3048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Oval 7"/>
          <p:cNvSpPr>
            <a:spLocks noChangeArrowheads="1"/>
          </p:cNvSpPr>
          <p:nvPr/>
        </p:nvSpPr>
        <p:spPr bwMode="auto">
          <a:xfrm>
            <a:off x="4914900" y="3574648"/>
            <a:ext cx="304800" cy="152400"/>
          </a:xfrm>
          <a:prstGeom prst="ellipse">
            <a:avLst/>
          </a:prstGeom>
          <a:solidFill>
            <a:srgbClr val="5B9BD5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68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مقدمه 2: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تصویر به عنوان داده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Images as data</a:t>
            </a: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163852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تصویر به عنوان داده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940058"/>
            <a:ext cx="4980278" cy="113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612" y="1940058"/>
            <a:ext cx="4062986" cy="268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3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516188" y="152400"/>
            <a:ext cx="12402129" cy="5987760"/>
          </a:xfrm>
        </p:spPr>
        <p:txBody>
          <a:bodyPr>
            <a:normAutofit lnSpcReduction="10000"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fa-IR" sz="3599" b="1" dirty="0">
                <a:cs typeface="B Nazanin" panose="00000400000000000000" pitchFamily="2" charset="-78"/>
              </a:rPr>
              <a:t>مقدمه: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مقدمه 1: مقدمه‌ای بر یادگیری ماشین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مقدمه 2: تصویر به عنوان داده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مقدمه 3: طبقه بندی تصویر در پایتون</a:t>
            </a:r>
          </a:p>
          <a:p>
            <a:pPr marL="457063" lvl="1" indent="0" algn="r" rtl="1">
              <a:buNone/>
            </a:pPr>
            <a:endParaRPr lang="fa-IR" sz="3199" b="1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3599" b="1" dirty="0">
                <a:cs typeface="B Nazanin" panose="00000400000000000000" pitchFamily="2" charset="-78"/>
              </a:rPr>
              <a:t>شبکه‌های عصبی: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بخش 1: مقدمه‌ای بر پرسپترون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بخش 2: مقدمه‌ای بر شبکه‌های عصبی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بخش 3: تابع هزینه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بخش 4: پس‌انتشار خطا و گرادیان کاهشی</a:t>
            </a:r>
          </a:p>
          <a:p>
            <a:pPr lvl="1" algn="r" rtl="1"/>
            <a:r>
              <a:rPr lang="fa-IR" sz="3199" b="1" dirty="0">
                <a:cs typeface="B Nazanin" panose="00000400000000000000" pitchFamily="2" charset="-78"/>
              </a:rPr>
              <a:t>بخش 5: پیاده سازی در کراس</a:t>
            </a:r>
            <a:endParaRPr lang="en-US" sz="3199" b="1" dirty="0">
              <a:cs typeface="B Nazanin" panose="00000400000000000000" pitchFamily="2" charset="-78"/>
            </a:endParaRPr>
          </a:p>
          <a:p>
            <a:pPr lvl="1" algn="r" rtl="1"/>
            <a:endParaRPr lang="en-US" sz="3199" b="1" dirty="0">
              <a:cs typeface="B Nazanin" panose="00000400000000000000" pitchFamily="2" charset="-78"/>
            </a:endParaRPr>
          </a:p>
          <a:p>
            <a:pPr algn="r" rtl="1"/>
            <a:endParaRPr lang="en-US" sz="3599" b="1" dirty="0">
              <a:cs typeface="B Nazanin" panose="00000400000000000000" pitchFamily="2" charset="-78"/>
            </a:endParaRPr>
          </a:p>
          <a:p>
            <a:pPr algn="r" rtl="1"/>
            <a:endParaRPr lang="en-US" sz="3599" b="1" dirty="0">
              <a:cs typeface="B Nazanin" panose="00000400000000000000" pitchFamily="2" charset="-78"/>
            </a:endParaRPr>
          </a:p>
          <a:p>
            <a:pPr algn="r" rtl="1"/>
            <a:endParaRPr lang="en-US" sz="3599" b="1" dirty="0">
              <a:cs typeface="B Nazanin" panose="00000400000000000000" pitchFamily="2" charset="-78"/>
            </a:endParaRPr>
          </a:p>
          <a:p>
            <a:pPr algn="r" rtl="1"/>
            <a:endParaRPr lang="en-US" sz="3599" b="1" dirty="0">
              <a:cs typeface="B Nazanin" panose="00000400000000000000" pitchFamily="2" charset="-78"/>
            </a:endParaRPr>
          </a:p>
          <a:p>
            <a:pPr algn="r" rtl="1"/>
            <a:endParaRPr lang="en-US" sz="3599" b="1" dirty="0">
              <a:cs typeface="B Nazanin" panose="00000400000000000000" pitchFamily="2" charset="-78"/>
            </a:endParaRPr>
          </a:p>
          <a:p>
            <a:pPr algn="r" rtl="1"/>
            <a:endParaRPr lang="en-US" sz="3599" dirty="0"/>
          </a:p>
        </p:txBody>
      </p:sp>
    </p:spTree>
    <p:extLst>
      <p:ext uri="{BB962C8B-B14F-4D97-AF65-F5344CB8AC3E}">
        <p14:creationId xmlns:p14="http://schemas.microsoft.com/office/powerpoint/2010/main" val="128035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تصویر به عنوان داده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065007"/>
            <a:ext cx="2352062" cy="1009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0783"/>
          <a:stretch/>
        </p:blipFill>
        <p:spPr>
          <a:xfrm>
            <a:off x="977520" y="2353952"/>
            <a:ext cx="5913485" cy="706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7516"/>
          <a:stretch/>
        </p:blipFill>
        <p:spPr>
          <a:xfrm>
            <a:off x="888356" y="4090837"/>
            <a:ext cx="5913485" cy="1269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026" y="1828800"/>
            <a:ext cx="4062986" cy="268530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42763" y="2738485"/>
            <a:ext cx="834489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9" idx="4"/>
          </p:cNvCxnSpPr>
          <p:nvPr/>
        </p:nvCxnSpPr>
        <p:spPr>
          <a:xfrm flipH="1" flipV="1">
            <a:off x="8531766" y="2812473"/>
            <a:ext cx="2" cy="146918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77252" y="2687860"/>
            <a:ext cx="109028" cy="12461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t="29501" b="53281"/>
          <a:stretch/>
        </p:blipFill>
        <p:spPr>
          <a:xfrm>
            <a:off x="1017204" y="3131944"/>
            <a:ext cx="5913485" cy="4164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642764" y="4188403"/>
            <a:ext cx="2851700" cy="2031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494464" y="4188403"/>
            <a:ext cx="10157" cy="93258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ویرایش داده تصویری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9" y="2510473"/>
            <a:ext cx="4062986" cy="2685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883" y="901858"/>
            <a:ext cx="3009116" cy="1295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2" y="2514600"/>
            <a:ext cx="4098954" cy="268118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027612" y="3396045"/>
            <a:ext cx="1289984" cy="9141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26139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ویرایش داده تصویری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209" y="1676400"/>
            <a:ext cx="3930616" cy="25717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1143001"/>
            <a:ext cx="7087419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7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237412" y="3200400"/>
            <a:ext cx="4951413" cy="365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تصویر سیاه و سفید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1" y="1855621"/>
            <a:ext cx="10969941" cy="3340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905000"/>
            <a:ext cx="10969941" cy="32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تصویر سیاه و سفید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83579"/>
          <a:stretch/>
        </p:blipFill>
        <p:spPr>
          <a:xfrm>
            <a:off x="989012" y="1559560"/>
            <a:ext cx="6065845" cy="1061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06" t="18070" r="9552" b="5326"/>
          <a:stretch/>
        </p:blipFill>
        <p:spPr>
          <a:xfrm>
            <a:off x="7471908" y="1529080"/>
            <a:ext cx="3194504" cy="32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9812" y="5447215"/>
            <a:ext cx="4857247" cy="500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01_Intro2image&amp;numpy.ipynb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آشنایی با تصویر در پایتون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75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مقدمه </a:t>
            </a:r>
            <a:r>
              <a:rPr lang="fa-IR" dirty="0">
                <a:cs typeface="B Titr" panose="00000700000000000000" pitchFamily="2" charset="-78"/>
              </a:rPr>
              <a:t>3</a:t>
            </a:r>
            <a:r>
              <a:rPr lang="fa-IR" dirty="0" smtClean="0">
                <a:cs typeface="B Titr" panose="00000700000000000000" pitchFamily="2" charset="-78"/>
              </a:rPr>
              <a:t>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طبقه بندی تصویر در پایتون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Image classification in Python</a:t>
            </a: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36796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طبقه‌بندی تصویر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 (</a:t>
            </a:r>
            <a:r>
              <a:rPr lang="en-US" b="1" dirty="0" smtClean="0">
                <a:cs typeface="B Nazanin" panose="00000400000000000000" pitchFamily="2" charset="-78"/>
              </a:rPr>
              <a:t>Image Classification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846" y="2284026"/>
            <a:ext cx="6663224" cy="20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طبقه‌بندی تصویر: آموزش (</a:t>
            </a:r>
            <a:r>
              <a:rPr lang="en-US" b="1" dirty="0" smtClean="0">
                <a:cs typeface="B Nazanin" panose="00000400000000000000" pitchFamily="2" charset="-78"/>
              </a:rPr>
              <a:t>Training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7" y="1691141"/>
            <a:ext cx="6094413" cy="4570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7" y="1695268"/>
            <a:ext cx="6094413" cy="4570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7" y="1699395"/>
            <a:ext cx="6094413" cy="457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4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791200"/>
            <a:ext cx="6626225" cy="10290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طبقه‌بندی تصویر: ارزیابی (</a:t>
            </a:r>
            <a:r>
              <a:rPr lang="en-US" b="1" dirty="0" smtClean="0">
                <a:cs typeface="B Nazanin" panose="00000400000000000000" pitchFamily="2" charset="-78"/>
              </a:rPr>
              <a:t>Evaluation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51" y="1243899"/>
            <a:ext cx="7435183" cy="5576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9" y="1224477"/>
            <a:ext cx="7511363" cy="563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5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مقدمه 1: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مقدمه‌ای بر یادگیری ماشین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Introduction to Machine Learning</a:t>
            </a: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74892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Representing class data: one-hot encoding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218883" y="1600200"/>
            <a:ext cx="5266417" cy="10769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pPr defTabSz="9141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labels = [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"shoe"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"dress"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"shoe"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"t-shirt"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</a:p>
          <a:p>
            <a:pPr defTabSz="9141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 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"shoe"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"t-shirt"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"shoe"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altLang="en-US" sz="3199" dirty="0">
                <a:solidFill>
                  <a:srgbClr val="C0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"dress"</a:t>
            </a:r>
            <a:r>
              <a:rPr lang="en-US" altLang="en-US" sz="3199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]</a:t>
            </a:r>
            <a:r>
              <a:rPr lang="en-US" altLang="en-US" sz="2399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endParaRPr lang="en-US" altLang="en-US" sz="5998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543" y="3247120"/>
            <a:ext cx="5294521" cy="261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5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One-hot encoding: testing predictions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83" y="2484683"/>
            <a:ext cx="3294792" cy="2599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484683"/>
            <a:ext cx="3466197" cy="25329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01383" y="1900061"/>
            <a:ext cx="845460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r>
              <a:rPr lang="en-US" sz="3199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</a:t>
            </a:r>
            <a:endParaRPr lang="en-US" sz="5398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4413" y="1895298"/>
            <a:ext cx="1890794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r>
              <a:rPr lang="en-US" sz="3199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  <a:endParaRPr lang="en-US" sz="5398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Multiply 8"/>
          <p:cNvSpPr/>
          <p:nvPr/>
        </p:nvSpPr>
        <p:spPr>
          <a:xfrm>
            <a:off x="9192405" y="3464551"/>
            <a:ext cx="518025" cy="41645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10" name="Multiply 9"/>
          <p:cNvSpPr/>
          <p:nvPr/>
        </p:nvSpPr>
        <p:spPr>
          <a:xfrm>
            <a:off x="9192405" y="4032885"/>
            <a:ext cx="518025" cy="416452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248" y="5362388"/>
            <a:ext cx="4056593" cy="4285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103812" y="5715000"/>
            <a:ext cx="909176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3199" dirty="0" smtClean="0">
                <a:ln w="0"/>
                <a:solidFill>
                  <a:srgbClr val="404040"/>
                </a:solidFill>
              </a:rPr>
              <a:t>=6.0</a:t>
            </a:r>
            <a:endParaRPr lang="en-US" sz="5398" dirty="0">
              <a:ln w="0"/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7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36" y="2710347"/>
            <a:ext cx="2827808" cy="2816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طبقه‌بندی تصویر: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929173" y="2710347"/>
            <a:ext cx="2827808" cy="2827808"/>
            <a:chOff x="951718" y="2710160"/>
            <a:chExt cx="2450790" cy="2450790"/>
          </a:xfrm>
        </p:grpSpPr>
        <p:sp>
          <p:nvSpPr>
            <p:cNvPr id="5" name="Rectangle 4"/>
            <p:cNvSpPr/>
            <p:nvPr/>
          </p:nvSpPr>
          <p:spPr>
            <a:xfrm>
              <a:off x="951718" y="2710160"/>
              <a:ext cx="2450790" cy="245079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592" t="1111" r="4414" b="2539"/>
            <a:stretch/>
          </p:blipFill>
          <p:spPr>
            <a:xfrm>
              <a:off x="1251966" y="2730480"/>
              <a:ext cx="1872674" cy="2420310"/>
            </a:xfrm>
            <a:prstGeom prst="rect">
              <a:avLst/>
            </a:prstGeom>
          </p:spPr>
        </p:pic>
      </p:grp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930936" y="2720920"/>
          <a:ext cx="2827810" cy="2804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5562"/>
                <a:gridCol w="565562"/>
                <a:gridCol w="565562"/>
                <a:gridCol w="565562"/>
                <a:gridCol w="565562"/>
              </a:tblGrid>
              <a:tr h="560873"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873"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873"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873"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0873"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n>
                          <a:solidFill>
                            <a:schemeClr val="accent4"/>
                          </a:solidFill>
                        </a:ln>
                        <a:solidFill>
                          <a:schemeClr val="accent4"/>
                        </a:solidFill>
                      </a:endParaRPr>
                    </a:p>
                  </a:txBody>
                  <a:tcPr marL="91416" marR="91416" marT="45708" marB="45708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-280" t="539" r="-522" b="79460"/>
          <a:stretch/>
        </p:blipFill>
        <p:spPr>
          <a:xfrm>
            <a:off x="3962637" y="1523861"/>
            <a:ext cx="959870" cy="19235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-280" t="20887" r="-522" b="59508"/>
          <a:stretch/>
        </p:blipFill>
        <p:spPr>
          <a:xfrm>
            <a:off x="3962637" y="1716216"/>
            <a:ext cx="959870" cy="1885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l="-280" t="40492" r="-522" b="39507"/>
          <a:stretch/>
        </p:blipFill>
        <p:spPr>
          <a:xfrm>
            <a:off x="3962637" y="1904762"/>
            <a:ext cx="959870" cy="1923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-280" t="60296" r="-522" b="19901"/>
          <a:stretch/>
        </p:blipFill>
        <p:spPr>
          <a:xfrm>
            <a:off x="3962637" y="2095213"/>
            <a:ext cx="959870" cy="190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l="-280" t="80099" r="-522" b="98"/>
          <a:stretch/>
        </p:blipFill>
        <p:spPr>
          <a:xfrm>
            <a:off x="3962637" y="2285663"/>
            <a:ext cx="959870" cy="19045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832847" y="1931812"/>
            <a:ext cx="3517996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99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X = resize(</a:t>
            </a:r>
            <a:r>
              <a:rPr lang="en-US" sz="3999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img</a:t>
            </a:r>
            <a:r>
              <a:rPr lang="en-US" sz="3999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, (5, 5))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832847" y="2776940"/>
            <a:ext cx="2319262" cy="707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999" b="1" dirty="0" err="1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X.reshape</a:t>
            </a:r>
            <a:r>
              <a:rPr lang="en-US" sz="3999" b="1" dirty="0">
                <a:solidFill>
                  <a:schemeClr val="bg1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(25)</a:t>
            </a:r>
          </a:p>
        </p:txBody>
      </p:sp>
    </p:spTree>
    <p:extLst>
      <p:ext uri="{BB962C8B-B14F-4D97-AF65-F5344CB8AC3E}">
        <p14:creationId xmlns:p14="http://schemas.microsoft.com/office/powerpoint/2010/main" val="41741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0.1461 0.028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143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14558 0.1414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706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1461 0.25393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1268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1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0.1461 0.3641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05" y="1819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0.14545 0.4666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359" y="5670260"/>
            <a:ext cx="4857247" cy="500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02_HodaDataset.ipynb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معرفی مجموعه داده هدی و تغییر اندازه و شکل برای استفاده در الگوریتم‌های یادگیری ماشین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204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012" y="5598876"/>
            <a:ext cx="6705600" cy="9528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03_K-Nearest Neighbor </a:t>
            </a:r>
            <a:r>
              <a:rPr lang="en-US" b="1" dirty="0" err="1"/>
              <a:t>classification.ipynb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ctr" rtl="1"/>
            <a:r>
              <a:rPr lang="fa-IR" dirty="0">
                <a:cs typeface="B Nazanin" panose="00000400000000000000" pitchFamily="2" charset="-78"/>
              </a:rPr>
              <a:t>طبقه بندی نزدیکترین همسایه و </a:t>
            </a:r>
            <a:r>
              <a:rPr lang="en-US" dirty="0">
                <a:cs typeface="B Nazanin" panose="00000400000000000000" pitchFamily="2" charset="-78"/>
              </a:rPr>
              <a:t>K 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نزدیکترین همسایه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در </a:t>
            </a:r>
            <a:r>
              <a:rPr lang="en-US" dirty="0" err="1" smtClean="0">
                <a:cs typeface="B Nazanin" panose="00000400000000000000" pitchFamily="2" charset="-78"/>
              </a:rPr>
              <a:t>scikit</a:t>
            </a:r>
            <a:r>
              <a:rPr lang="en-US" dirty="0" smtClean="0">
                <a:cs typeface="B Nazanin" panose="00000400000000000000" pitchFamily="2" charset="-78"/>
              </a:rPr>
              <a:t>-learn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7800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70"/>
          <p:cNvSpPr txBox="1"/>
          <p:nvPr/>
        </p:nvSpPr>
        <p:spPr>
          <a:xfrm>
            <a:off x="1906004" y="296716"/>
            <a:ext cx="8109887" cy="858676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800" dirty="0">
                <a:solidFill>
                  <a:schemeClr val="bg1"/>
                </a:solidFill>
              </a:rPr>
              <a:t>k-Nearest Neighbor on images </a:t>
            </a:r>
            <a:r>
              <a:rPr lang="en" sz="2800" b="1" dirty="0">
                <a:solidFill>
                  <a:schemeClr val="bg1"/>
                </a:solidFill>
              </a:rPr>
              <a:t>never used.</a:t>
            </a:r>
          </a:p>
        </p:txBody>
      </p:sp>
      <p:sp>
        <p:nvSpPr>
          <p:cNvPr id="7" name="Shape 371"/>
          <p:cNvSpPr txBox="1"/>
          <p:nvPr/>
        </p:nvSpPr>
        <p:spPr>
          <a:xfrm>
            <a:off x="1906004" y="572501"/>
            <a:ext cx="7842957" cy="1248275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pPr marL="457063" indent="-380886">
              <a:buSzPct val="100000"/>
              <a:buChar char="-"/>
            </a:pPr>
            <a:r>
              <a:rPr lang="en" sz="2399" dirty="0"/>
              <a:t>terrible performance at test time</a:t>
            </a:r>
          </a:p>
          <a:p>
            <a:pPr marL="457063" indent="-380886">
              <a:buSzPct val="100000"/>
              <a:buChar char="-"/>
            </a:pPr>
            <a:r>
              <a:rPr lang="en" sz="2800" dirty="0">
                <a:solidFill>
                  <a:schemeClr val="bg1"/>
                </a:solidFill>
              </a:rPr>
              <a:t>distance metrics on level of whole images can be very unintuitive</a:t>
            </a:r>
          </a:p>
        </p:txBody>
      </p:sp>
      <p:pic>
        <p:nvPicPr>
          <p:cNvPr id="8" name="Shape 3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1311" y="2226052"/>
            <a:ext cx="7151412" cy="19806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373"/>
          <p:cNvSpPr txBox="1"/>
          <p:nvPr/>
        </p:nvSpPr>
        <p:spPr>
          <a:xfrm>
            <a:off x="2518695" y="4466864"/>
            <a:ext cx="7696644" cy="143256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399" dirty="0">
                <a:solidFill>
                  <a:schemeClr val="bg1"/>
                </a:solidFill>
              </a:rPr>
              <a:t>(all 3 images have same L2 distance to the one on the left)</a:t>
            </a:r>
          </a:p>
        </p:txBody>
      </p:sp>
    </p:spTree>
    <p:extLst>
      <p:ext uri="{BB962C8B-B14F-4D97-AF65-F5344CB8AC3E}">
        <p14:creationId xmlns:p14="http://schemas.microsoft.com/office/powerpoint/2010/main" val="396965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مقدمه‌ای بر شبکه‌های عصبی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Shape 63"/>
          <p:cNvSpPr txBox="1">
            <a:spLocks/>
          </p:cNvSpPr>
          <p:nvPr/>
        </p:nvSpPr>
        <p:spPr>
          <a:xfrm>
            <a:off x="0" y="1826025"/>
            <a:ext cx="10056596" cy="341551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3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Neurons and Activation Functions</a:t>
            </a:r>
          </a:p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3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Cost Functions</a:t>
            </a:r>
          </a:p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3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</a:p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3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76232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اول: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مقدمه‌ای بر پرسپترون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Introduction to the Perceptron</a:t>
            </a: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05063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" name="Shape 120"/>
          <p:cNvSpPr/>
          <p:nvPr/>
        </p:nvSpPr>
        <p:spPr>
          <a:xfrm>
            <a:off x="3518103" y="3447555"/>
            <a:ext cx="2017824" cy="896242"/>
          </a:xfrm>
          <a:custGeom>
            <a:avLst/>
            <a:gdLst/>
            <a:ahLst/>
            <a:cxnLst/>
            <a:rect l="0" t="0" r="0" b="0"/>
            <a:pathLst>
              <a:path w="80734" h="35859" extrusionOk="0">
                <a:moveTo>
                  <a:pt x="80734" y="35859"/>
                </a:moveTo>
                <a:cubicBezTo>
                  <a:pt x="74413" y="31282"/>
                  <a:pt x="66145" y="30190"/>
                  <a:pt x="59298" y="26444"/>
                </a:cubicBezTo>
                <a:cubicBezTo>
                  <a:pt x="49499" y="21083"/>
                  <a:pt x="43073" y="10548"/>
                  <a:pt x="33055" y="5609"/>
                </a:cubicBezTo>
                <a:cubicBezTo>
                  <a:pt x="23031" y="667"/>
                  <a:pt x="11157" y="655"/>
                  <a:pt x="0" y="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" name="Shape 121"/>
          <p:cNvSpPr/>
          <p:nvPr/>
        </p:nvSpPr>
        <p:spPr>
          <a:xfrm>
            <a:off x="3513105" y="3692891"/>
            <a:ext cx="956326" cy="305420"/>
          </a:xfrm>
          <a:custGeom>
            <a:avLst/>
            <a:gdLst/>
            <a:ahLst/>
            <a:cxnLst/>
            <a:rect l="0" t="0" r="0" b="0"/>
            <a:pathLst>
              <a:path w="38263" h="12220" extrusionOk="0">
                <a:moveTo>
                  <a:pt x="38263" y="0"/>
                </a:moveTo>
                <a:cubicBezTo>
                  <a:pt x="31793" y="1177"/>
                  <a:pt x="28416" y="9625"/>
                  <a:pt x="22036" y="11219"/>
                </a:cubicBezTo>
                <a:cubicBezTo>
                  <a:pt x="14902" y="13001"/>
                  <a:pt x="7211" y="10780"/>
                  <a:pt x="0" y="1222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" name="Shape 122"/>
          <p:cNvSpPr/>
          <p:nvPr/>
        </p:nvSpPr>
        <p:spPr>
          <a:xfrm rot="10800000" flipH="1">
            <a:off x="3485175" y="4343789"/>
            <a:ext cx="2012780" cy="648789"/>
          </a:xfrm>
          <a:custGeom>
            <a:avLst/>
            <a:gdLst/>
            <a:ahLst/>
            <a:cxnLst/>
            <a:rect l="0" t="0" r="0" b="0"/>
            <a:pathLst>
              <a:path w="80734" h="35859" extrusionOk="0">
                <a:moveTo>
                  <a:pt x="80734" y="35859"/>
                </a:moveTo>
                <a:cubicBezTo>
                  <a:pt x="74413" y="31282"/>
                  <a:pt x="66145" y="30190"/>
                  <a:pt x="59298" y="26444"/>
                </a:cubicBezTo>
                <a:cubicBezTo>
                  <a:pt x="49499" y="21083"/>
                  <a:pt x="43073" y="10548"/>
                  <a:pt x="33055" y="5609"/>
                </a:cubicBezTo>
                <a:cubicBezTo>
                  <a:pt x="23031" y="667"/>
                  <a:pt x="11157" y="655"/>
                  <a:pt x="0" y="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" name="Shape 123"/>
          <p:cNvSpPr/>
          <p:nvPr/>
        </p:nvSpPr>
        <p:spPr>
          <a:xfrm rot="10800000" flipH="1">
            <a:off x="3480188" y="4593895"/>
            <a:ext cx="953936" cy="221093"/>
          </a:xfrm>
          <a:custGeom>
            <a:avLst/>
            <a:gdLst/>
            <a:ahLst/>
            <a:cxnLst/>
            <a:rect l="0" t="0" r="0" b="0"/>
            <a:pathLst>
              <a:path w="38263" h="12220" extrusionOk="0">
                <a:moveTo>
                  <a:pt x="38263" y="0"/>
                </a:moveTo>
                <a:cubicBezTo>
                  <a:pt x="31793" y="1177"/>
                  <a:pt x="28416" y="9625"/>
                  <a:pt x="22036" y="11219"/>
                </a:cubicBezTo>
                <a:cubicBezTo>
                  <a:pt x="14902" y="13001"/>
                  <a:pt x="7211" y="10780"/>
                  <a:pt x="0" y="1222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" name="Shape 124"/>
          <p:cNvSpPr/>
          <p:nvPr/>
        </p:nvSpPr>
        <p:spPr>
          <a:xfrm rot="10800000" flipH="1">
            <a:off x="3453181" y="4343835"/>
            <a:ext cx="2082798" cy="1557130"/>
          </a:xfrm>
          <a:custGeom>
            <a:avLst/>
            <a:gdLst/>
            <a:ahLst/>
            <a:cxnLst/>
            <a:rect l="0" t="0" r="0" b="0"/>
            <a:pathLst>
              <a:path w="80734" h="35859" extrusionOk="0">
                <a:moveTo>
                  <a:pt x="80734" y="35859"/>
                </a:moveTo>
                <a:cubicBezTo>
                  <a:pt x="74413" y="31282"/>
                  <a:pt x="66145" y="30190"/>
                  <a:pt x="59298" y="26444"/>
                </a:cubicBezTo>
                <a:cubicBezTo>
                  <a:pt x="49499" y="21083"/>
                  <a:pt x="43073" y="10548"/>
                  <a:pt x="33055" y="5609"/>
                </a:cubicBezTo>
                <a:cubicBezTo>
                  <a:pt x="23031" y="667"/>
                  <a:pt x="11157" y="655"/>
                  <a:pt x="0" y="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" name="Shape 125"/>
          <p:cNvSpPr/>
          <p:nvPr/>
        </p:nvSpPr>
        <p:spPr>
          <a:xfrm rot="10800000" flipH="1">
            <a:off x="3247723" y="5380260"/>
            <a:ext cx="1187375" cy="94466"/>
          </a:xfrm>
          <a:custGeom>
            <a:avLst/>
            <a:gdLst/>
            <a:ahLst/>
            <a:cxnLst/>
            <a:rect l="0" t="0" r="0" b="0"/>
            <a:pathLst>
              <a:path w="38263" h="12220" extrusionOk="0">
                <a:moveTo>
                  <a:pt x="38263" y="0"/>
                </a:moveTo>
                <a:cubicBezTo>
                  <a:pt x="31793" y="1177"/>
                  <a:pt x="28416" y="9625"/>
                  <a:pt x="22036" y="11219"/>
                </a:cubicBezTo>
                <a:cubicBezTo>
                  <a:pt x="14902" y="13001"/>
                  <a:pt x="7211" y="10780"/>
                  <a:pt x="0" y="1222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" name="Shape 126"/>
          <p:cNvSpPr/>
          <p:nvPr/>
        </p:nvSpPr>
        <p:spPr>
          <a:xfrm rot="10800000">
            <a:off x="7019368" y="4234162"/>
            <a:ext cx="2107416" cy="808947"/>
          </a:xfrm>
          <a:custGeom>
            <a:avLst/>
            <a:gdLst/>
            <a:ahLst/>
            <a:cxnLst/>
            <a:rect l="0" t="0" r="0" b="0"/>
            <a:pathLst>
              <a:path w="80734" h="35859" extrusionOk="0">
                <a:moveTo>
                  <a:pt x="80734" y="35859"/>
                </a:moveTo>
                <a:cubicBezTo>
                  <a:pt x="74413" y="31282"/>
                  <a:pt x="66145" y="30190"/>
                  <a:pt x="59298" y="26444"/>
                </a:cubicBezTo>
                <a:cubicBezTo>
                  <a:pt x="49499" y="21083"/>
                  <a:pt x="43073" y="10548"/>
                  <a:pt x="33055" y="5609"/>
                </a:cubicBezTo>
                <a:cubicBezTo>
                  <a:pt x="23031" y="667"/>
                  <a:pt x="11157" y="655"/>
                  <a:pt x="0" y="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" name="Shape 127"/>
          <p:cNvSpPr/>
          <p:nvPr/>
        </p:nvSpPr>
        <p:spPr>
          <a:xfrm rot="10800000">
            <a:off x="7829077" y="4573524"/>
            <a:ext cx="1360374" cy="49050"/>
          </a:xfrm>
          <a:custGeom>
            <a:avLst/>
            <a:gdLst/>
            <a:ahLst/>
            <a:cxnLst/>
            <a:rect l="0" t="0" r="0" b="0"/>
            <a:pathLst>
              <a:path w="38263" h="12220" extrusionOk="0">
                <a:moveTo>
                  <a:pt x="38263" y="0"/>
                </a:moveTo>
                <a:cubicBezTo>
                  <a:pt x="31793" y="1177"/>
                  <a:pt x="28416" y="9625"/>
                  <a:pt x="22036" y="11219"/>
                </a:cubicBezTo>
                <a:cubicBezTo>
                  <a:pt x="14902" y="13001"/>
                  <a:pt x="7211" y="10780"/>
                  <a:pt x="0" y="12220"/>
                </a:cubicBezTo>
              </a:path>
            </a:pathLst>
          </a:custGeom>
          <a:noFill/>
          <a:ln w="114300" cap="flat" cmpd="sng">
            <a:solidFill>
              <a:srgbClr val="C27BA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" name="Shape 128"/>
          <p:cNvSpPr/>
          <p:nvPr/>
        </p:nvSpPr>
        <p:spPr>
          <a:xfrm>
            <a:off x="5425781" y="3745965"/>
            <a:ext cx="1637274" cy="1186791"/>
          </a:xfrm>
          <a:prstGeom prst="ellipse">
            <a:avLst/>
          </a:prstGeom>
          <a:solidFill>
            <a:srgbClr val="EAD1DC"/>
          </a:solidFill>
          <a:ln w="76200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15" name="Shape 129"/>
          <p:cNvSpPr txBox="1"/>
          <p:nvPr/>
        </p:nvSpPr>
        <p:spPr>
          <a:xfrm>
            <a:off x="7653876" y="3936753"/>
            <a:ext cx="158718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Axon </a:t>
            </a:r>
            <a:endParaRPr sz="2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130"/>
          <p:cNvSpPr txBox="1"/>
          <p:nvPr/>
        </p:nvSpPr>
        <p:spPr>
          <a:xfrm>
            <a:off x="5723353" y="3998312"/>
            <a:ext cx="158718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Body</a:t>
            </a:r>
            <a:endParaRPr sz="2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131"/>
          <p:cNvSpPr txBox="1"/>
          <p:nvPr/>
        </p:nvSpPr>
        <p:spPr>
          <a:xfrm>
            <a:off x="1924806" y="403390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Dendrites</a:t>
            </a:r>
            <a:endParaRPr sz="2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1999" y="1382552"/>
            <a:ext cx="5594947" cy="729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biological neuron:</a:t>
            </a:r>
          </a:p>
        </p:txBody>
      </p:sp>
    </p:spTree>
    <p:extLst>
      <p:ext uri="{BB962C8B-B14F-4D97-AF65-F5344CB8AC3E}">
        <p14:creationId xmlns:p14="http://schemas.microsoft.com/office/powerpoint/2010/main" val="19528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38831" y="1902065"/>
            <a:ext cx="7695936" cy="1366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نرون‌های مصنوعی هم ورودی و خروجی دارند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مدل ساده را پرسپترون می‌نامند.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9" name="Shape 140"/>
          <p:cNvSpPr/>
          <p:nvPr/>
        </p:nvSpPr>
        <p:spPr>
          <a:xfrm>
            <a:off x="6002846" y="3741799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20" name="Shape 141"/>
          <p:cNvCxnSpPr/>
          <p:nvPr/>
        </p:nvCxnSpPr>
        <p:spPr>
          <a:xfrm rot="10800000">
            <a:off x="4610859" y="3912129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Shape 142"/>
          <p:cNvCxnSpPr/>
          <p:nvPr/>
        </p:nvCxnSpPr>
        <p:spPr>
          <a:xfrm flipH="1">
            <a:off x="4761242" y="4767858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Shape 143"/>
          <p:cNvCxnSpPr>
            <a:endCxn id="19" idx="6"/>
          </p:cNvCxnSpPr>
          <p:nvPr/>
        </p:nvCxnSpPr>
        <p:spPr>
          <a:xfrm rot="10800000">
            <a:off x="7384886" y="4432818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144"/>
          <p:cNvSpPr txBox="1"/>
          <p:nvPr/>
        </p:nvSpPr>
        <p:spPr>
          <a:xfrm>
            <a:off x="3490064" y="3647223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" name="Shape 145"/>
          <p:cNvSpPr txBox="1"/>
          <p:nvPr/>
        </p:nvSpPr>
        <p:spPr>
          <a:xfrm>
            <a:off x="3570168" y="5071377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" name="Shape 146"/>
          <p:cNvSpPr txBox="1"/>
          <p:nvPr/>
        </p:nvSpPr>
        <p:spPr>
          <a:xfrm>
            <a:off x="8626490" y="4156917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923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2"/>
          <p:cNvSpPr txBox="1">
            <a:spLocks noGrp="1"/>
          </p:cNvSpPr>
          <p:nvPr>
            <p:ph type="title" idx="4294967295"/>
          </p:nvPr>
        </p:nvSpPr>
        <p:spPr>
          <a:xfrm>
            <a:off x="1980684" y="911484"/>
            <a:ext cx="8227457" cy="857177"/>
          </a:xfrm>
          <a:prstGeom prst="rect">
            <a:avLst/>
          </a:prstGeom>
          <a:noFill/>
          <a:ln>
            <a:noFill/>
          </a:ln>
        </p:spPr>
        <p:txBody>
          <a:bodyPr vert="horz" lIns="91401" tIns="91401" rIns="91401" bIns="91401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399" b="1">
                <a:latin typeface="Helvetica Neue"/>
                <a:ea typeface="Helvetica Neue"/>
                <a:cs typeface="Helvetica Neue"/>
                <a:sym typeface="Helvetica Neue"/>
              </a:rPr>
              <a:t>Image Classification</a:t>
            </a:r>
            <a:r>
              <a:rPr lang="en" sz="2399">
                <a:latin typeface="Helvetica Neue"/>
                <a:ea typeface="Helvetica Neue"/>
                <a:cs typeface="Helvetica Neue"/>
                <a:sym typeface="Helvetica Neue"/>
              </a:rPr>
              <a:t>: a core task in Computer Vision</a:t>
            </a:r>
          </a:p>
        </p:txBody>
      </p:sp>
      <p:cxnSp>
        <p:nvCxnSpPr>
          <p:cNvPr id="8" name="Shape 73"/>
          <p:cNvCxnSpPr/>
          <p:nvPr/>
        </p:nvCxnSpPr>
        <p:spPr>
          <a:xfrm>
            <a:off x="5622262" y="3359318"/>
            <a:ext cx="1356246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74"/>
          <p:cNvSpPr txBox="1"/>
          <p:nvPr/>
        </p:nvSpPr>
        <p:spPr>
          <a:xfrm>
            <a:off x="7450411" y="3093136"/>
            <a:ext cx="2220021" cy="532360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399" b="1" dirty="0">
                <a:solidFill>
                  <a:schemeClr val="bg1"/>
                </a:solidFill>
              </a:rPr>
              <a:t>cat</a:t>
            </a:r>
          </a:p>
        </p:txBody>
      </p:sp>
      <p:pic>
        <p:nvPicPr>
          <p:cNvPr id="10" name="Shape 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596" y="1768660"/>
            <a:ext cx="2148064" cy="346464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Shape 76"/>
          <p:cNvSpPr txBox="1"/>
          <p:nvPr/>
        </p:nvSpPr>
        <p:spPr>
          <a:xfrm>
            <a:off x="5707463" y="1934117"/>
            <a:ext cx="4667384" cy="532360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399" dirty="0">
                <a:solidFill>
                  <a:schemeClr val="bg1"/>
                </a:solidFill>
              </a:rPr>
              <a:t>(assume given set of discrete labels)</a:t>
            </a:r>
          </a:p>
          <a:p>
            <a:r>
              <a:rPr lang="en" sz="2399" dirty="0">
                <a:solidFill>
                  <a:schemeClr val="bg1"/>
                </a:solidFill>
              </a:rPr>
              <a:t>{dog, cat, truck, plane, ...}</a:t>
            </a:r>
          </a:p>
        </p:txBody>
      </p:sp>
    </p:spTree>
    <p:extLst>
      <p:ext uri="{BB962C8B-B14F-4D97-AF65-F5344CB8AC3E}">
        <p14:creationId xmlns:p14="http://schemas.microsoft.com/office/powerpoint/2010/main" val="34146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53577" y="1902065"/>
            <a:ext cx="7481190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ورودی مقادیر ویژگی‌ها (</a:t>
            </a:r>
            <a:r>
              <a:rPr lang="en-US" sz="35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 هستند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2527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040776" y="1902065"/>
            <a:ext cx="5993991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ورودی‌ها در وزن‌ها ضرب می‌شوند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8" name="Shape 224"/>
          <p:cNvSpPr txBox="1"/>
          <p:nvPr/>
        </p:nvSpPr>
        <p:spPr>
          <a:xfrm rot="706249">
            <a:off x="4195234" y="3779137"/>
            <a:ext cx="1382009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Weight 0</a:t>
            </a:r>
            <a:endParaRPr sz="1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225"/>
          <p:cNvSpPr txBox="1"/>
          <p:nvPr/>
        </p:nvSpPr>
        <p:spPr>
          <a:xfrm rot="-1377908">
            <a:off x="4106505" y="4797671"/>
            <a:ext cx="1382111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Weight 1</a:t>
            </a:r>
            <a:endParaRPr sz="1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16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95547" y="1902065"/>
            <a:ext cx="8739221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وزن‌ها به صورت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تصادفی و رندم 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مقداردهی اولیه می‌شوند</a:t>
            </a:r>
            <a:endParaRPr lang="en-US" sz="35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8" name="Shape 224"/>
          <p:cNvSpPr txBox="1"/>
          <p:nvPr/>
        </p:nvSpPr>
        <p:spPr>
          <a:xfrm rot="706249">
            <a:off x="4195234" y="3779137"/>
            <a:ext cx="1382009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latin typeface="Montserrat"/>
                <a:ea typeface="Montserrat"/>
                <a:cs typeface="Montserrat"/>
                <a:sym typeface="Montserrat"/>
              </a:rPr>
              <a:t>Weight 0</a:t>
            </a:r>
            <a:endParaRPr sz="1999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225"/>
          <p:cNvSpPr txBox="1"/>
          <p:nvPr/>
        </p:nvSpPr>
        <p:spPr>
          <a:xfrm rot="-1377908">
            <a:off x="4106505" y="4797671"/>
            <a:ext cx="1382111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latin typeface="Montserrat"/>
                <a:ea typeface="Montserrat"/>
                <a:cs typeface="Montserrat"/>
                <a:sym typeface="Montserrat"/>
              </a:rPr>
              <a:t>Weight 1</a:t>
            </a:r>
            <a:endParaRPr sz="1999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Shape 262"/>
          <p:cNvSpPr txBox="1"/>
          <p:nvPr/>
        </p:nvSpPr>
        <p:spPr>
          <a:xfrm rot="706249">
            <a:off x="4420652" y="3834108"/>
            <a:ext cx="1382009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263"/>
          <p:cNvSpPr txBox="1"/>
          <p:nvPr/>
        </p:nvSpPr>
        <p:spPr>
          <a:xfrm rot="-1377908">
            <a:off x="4497131" y="4650270"/>
            <a:ext cx="1382111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-1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554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77307" y="1902065"/>
            <a:ext cx="6657461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ورودی‌ها در وزن‌های متناظر ضرب می‌شوند</a:t>
            </a:r>
            <a:endParaRPr lang="en-US" sz="35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0" name="Shape 262"/>
          <p:cNvSpPr txBox="1"/>
          <p:nvPr/>
        </p:nvSpPr>
        <p:spPr>
          <a:xfrm rot="706249">
            <a:off x="4420652" y="3834108"/>
            <a:ext cx="1382009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263"/>
          <p:cNvSpPr txBox="1"/>
          <p:nvPr/>
        </p:nvSpPr>
        <p:spPr>
          <a:xfrm rot="-1377908">
            <a:off x="4497131" y="4650270"/>
            <a:ext cx="1382111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-1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00"/>
          <p:cNvSpPr txBox="1"/>
          <p:nvPr/>
        </p:nvSpPr>
        <p:spPr>
          <a:xfrm>
            <a:off x="3801576" y="3444227"/>
            <a:ext cx="2296913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799" b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2799" b="1" dirty="0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Shape 301"/>
          <p:cNvSpPr txBox="1"/>
          <p:nvPr/>
        </p:nvSpPr>
        <p:spPr>
          <a:xfrm>
            <a:off x="3996240" y="5482084"/>
            <a:ext cx="1907586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799" b="1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2799" b="1" dirty="0">
              <a:solidFill>
                <a:srgbClr val="C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13680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03898" y="1902065"/>
            <a:ext cx="7530869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یک تابع فعالیت بر روی نتایج اعمال می‌گردد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0" name="Shape 317"/>
          <p:cNvSpPr txBox="1"/>
          <p:nvPr/>
        </p:nvSpPr>
        <p:spPr>
          <a:xfrm rot="706173">
            <a:off x="4006769" y="3776280"/>
            <a:ext cx="1657116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318"/>
          <p:cNvSpPr txBox="1"/>
          <p:nvPr/>
        </p:nvSpPr>
        <p:spPr>
          <a:xfrm rot="-1377751">
            <a:off x="4060806" y="4795531"/>
            <a:ext cx="1701303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16"/>
          <p:cNvSpPr txBox="1"/>
          <p:nvPr/>
        </p:nvSpPr>
        <p:spPr>
          <a:xfrm>
            <a:off x="5344500" y="4197350"/>
            <a:ext cx="1562293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1047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009062" y="1558558"/>
            <a:ext cx="7038876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انتخاب‌های زیادی برای تابع فعالیت داریم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0" name="Shape 317"/>
          <p:cNvSpPr txBox="1"/>
          <p:nvPr/>
        </p:nvSpPr>
        <p:spPr>
          <a:xfrm rot="706173">
            <a:off x="4006769" y="3776280"/>
            <a:ext cx="1657116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318"/>
          <p:cNvSpPr txBox="1"/>
          <p:nvPr/>
        </p:nvSpPr>
        <p:spPr>
          <a:xfrm rot="-1377751">
            <a:off x="4060806" y="4795531"/>
            <a:ext cx="1701303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16"/>
          <p:cNvSpPr txBox="1"/>
          <p:nvPr/>
        </p:nvSpPr>
        <p:spPr>
          <a:xfrm>
            <a:off x="5344500" y="4197350"/>
            <a:ext cx="1562293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88586" y="2229994"/>
            <a:ext cx="4359353" cy="1861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ساده ترین تابع فعالیت: </a:t>
            </a:r>
          </a:p>
          <a:p>
            <a:pPr marL="952214" lvl="1" indent="-457063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مجموع مثبت بود : 1</a:t>
            </a:r>
          </a:p>
          <a:p>
            <a:pPr marL="952214" lvl="1" indent="-457063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در غیر این صورت 0</a:t>
            </a:r>
            <a:endParaRPr lang="en-US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778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23842" y="1558559"/>
            <a:ext cx="4324097" cy="2003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در این مثال داریم:</a:t>
            </a:r>
          </a:p>
          <a:p>
            <a:pPr marL="38089" algn="ctr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6 – 4 = 2</a:t>
            </a:r>
          </a:p>
          <a:p>
            <a:pPr marL="38089" algn="r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پس خروجی برابر است با 1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0" name="Shape 317"/>
          <p:cNvSpPr txBox="1"/>
          <p:nvPr/>
        </p:nvSpPr>
        <p:spPr>
          <a:xfrm rot="706173">
            <a:off x="4006769" y="3776280"/>
            <a:ext cx="1657116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318"/>
          <p:cNvSpPr txBox="1"/>
          <p:nvPr/>
        </p:nvSpPr>
        <p:spPr>
          <a:xfrm rot="-1377751">
            <a:off x="4060806" y="4795531"/>
            <a:ext cx="1701303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16"/>
          <p:cNvSpPr txBox="1"/>
          <p:nvPr/>
        </p:nvSpPr>
        <p:spPr>
          <a:xfrm>
            <a:off x="5344500" y="4197350"/>
            <a:ext cx="1562293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392"/>
          <p:cNvSpPr txBox="1"/>
          <p:nvPr/>
        </p:nvSpPr>
        <p:spPr>
          <a:xfrm rot="862">
            <a:off x="8321684" y="4081860"/>
            <a:ext cx="1196388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40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Shape 200"/>
          <p:cNvSpPr/>
          <p:nvPr/>
        </p:nvSpPr>
        <p:spPr>
          <a:xfrm>
            <a:off x="5423877" y="391447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12" name="Shape 201"/>
          <p:cNvCxnSpPr/>
          <p:nvPr/>
        </p:nvCxnSpPr>
        <p:spPr>
          <a:xfrm rot="10800000">
            <a:off x="4031889" y="4084804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Shape 202"/>
          <p:cNvCxnSpPr/>
          <p:nvPr/>
        </p:nvCxnSpPr>
        <p:spPr>
          <a:xfrm flipH="1">
            <a:off x="4182273" y="4940533"/>
            <a:ext cx="1336752" cy="641233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Shape 203"/>
          <p:cNvCxnSpPr>
            <a:endCxn id="11" idx="6"/>
          </p:cNvCxnSpPr>
          <p:nvPr/>
        </p:nvCxnSpPr>
        <p:spPr>
          <a:xfrm rot="10800000">
            <a:off x="6805917" y="4605493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204"/>
          <p:cNvSpPr txBox="1"/>
          <p:nvPr/>
        </p:nvSpPr>
        <p:spPr>
          <a:xfrm>
            <a:off x="2911094" y="381989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205"/>
          <p:cNvSpPr txBox="1"/>
          <p:nvPr/>
        </p:nvSpPr>
        <p:spPr>
          <a:xfrm>
            <a:off x="2991199" y="5244052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206"/>
          <p:cNvSpPr txBox="1"/>
          <p:nvPr/>
        </p:nvSpPr>
        <p:spPr>
          <a:xfrm>
            <a:off x="8045382" y="4375128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207"/>
          <p:cNvSpPr txBox="1"/>
          <p:nvPr/>
        </p:nvSpPr>
        <p:spPr>
          <a:xfrm>
            <a:off x="2911094" y="3551668"/>
            <a:ext cx="70034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208"/>
          <p:cNvSpPr txBox="1"/>
          <p:nvPr/>
        </p:nvSpPr>
        <p:spPr>
          <a:xfrm>
            <a:off x="3273727" y="4955677"/>
            <a:ext cx="439985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18698" y="1558558"/>
            <a:ext cx="5529241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یک مشکل! اگر ورودی 0 باشد؟!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20" name="Shape 317"/>
          <p:cNvSpPr txBox="1"/>
          <p:nvPr/>
        </p:nvSpPr>
        <p:spPr>
          <a:xfrm rot="706173">
            <a:off x="4006769" y="3776280"/>
            <a:ext cx="1657116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318"/>
          <p:cNvSpPr txBox="1"/>
          <p:nvPr/>
        </p:nvSpPr>
        <p:spPr>
          <a:xfrm rot="-1377751">
            <a:off x="4060806" y="4795531"/>
            <a:ext cx="1701303" cy="610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316"/>
          <p:cNvSpPr txBox="1"/>
          <p:nvPr/>
        </p:nvSpPr>
        <p:spPr>
          <a:xfrm>
            <a:off x="5344500" y="4197350"/>
            <a:ext cx="1562293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392"/>
          <p:cNvSpPr txBox="1"/>
          <p:nvPr/>
        </p:nvSpPr>
        <p:spPr>
          <a:xfrm rot="862">
            <a:off x="8321684" y="4081860"/>
            <a:ext cx="1196388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11457" y="2206064"/>
            <a:ext cx="6131813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مستقل از وزن‌ها خروجی 0 می‌شود!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39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55854" y="1558558"/>
            <a:ext cx="7292085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مشکل را با افزودن بایاس رفع می‌کنیم.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43" name="Shape 439"/>
          <p:cNvSpPr/>
          <p:nvPr/>
        </p:nvSpPr>
        <p:spPr>
          <a:xfrm>
            <a:off x="5078527" y="3335504"/>
            <a:ext cx="1382040" cy="1382040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44" name="Shape 440"/>
          <p:cNvCxnSpPr/>
          <p:nvPr/>
        </p:nvCxnSpPr>
        <p:spPr>
          <a:xfrm rot="10800000">
            <a:off x="3686539" y="3505835"/>
            <a:ext cx="1412032" cy="29032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Shape 441"/>
          <p:cNvCxnSpPr/>
          <p:nvPr/>
        </p:nvCxnSpPr>
        <p:spPr>
          <a:xfrm flipH="1">
            <a:off x="3721730" y="4241793"/>
            <a:ext cx="1371843" cy="300522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442"/>
          <p:cNvCxnSpPr>
            <a:endCxn id="43" idx="6"/>
          </p:cNvCxnSpPr>
          <p:nvPr/>
        </p:nvCxnSpPr>
        <p:spPr>
          <a:xfrm rot="10800000">
            <a:off x="6460567" y="4026524"/>
            <a:ext cx="1211684" cy="20095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43"/>
          <p:cNvSpPr txBox="1"/>
          <p:nvPr/>
        </p:nvSpPr>
        <p:spPr>
          <a:xfrm>
            <a:off x="2565744" y="3240929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0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Shape 444"/>
          <p:cNvSpPr txBox="1"/>
          <p:nvPr/>
        </p:nvSpPr>
        <p:spPr>
          <a:xfrm>
            <a:off x="2595787" y="4077036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Input 1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Shape 445"/>
          <p:cNvSpPr txBox="1"/>
          <p:nvPr/>
        </p:nvSpPr>
        <p:spPr>
          <a:xfrm>
            <a:off x="4988400" y="3670992"/>
            <a:ext cx="1562293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Activation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ctr"/>
            <a:r>
              <a:rPr lang="en"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Function</a:t>
            </a:r>
            <a:endParaRPr sz="1999" b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Shape 446"/>
          <p:cNvSpPr txBox="1"/>
          <p:nvPr/>
        </p:nvSpPr>
        <p:spPr>
          <a:xfrm rot="706173">
            <a:off x="3772714" y="3253017"/>
            <a:ext cx="1657116" cy="61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12 * 0.5 = 6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" name="Shape 447"/>
          <p:cNvSpPr txBox="1"/>
          <p:nvPr/>
        </p:nvSpPr>
        <p:spPr>
          <a:xfrm rot="-536751">
            <a:off x="3654732" y="3948542"/>
            <a:ext cx="1701156" cy="61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4 * -1 = -4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Shape 448"/>
          <p:cNvSpPr txBox="1"/>
          <p:nvPr/>
        </p:nvSpPr>
        <p:spPr>
          <a:xfrm>
            <a:off x="7852392" y="3948520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9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Shape 449"/>
          <p:cNvSpPr txBox="1"/>
          <p:nvPr/>
        </p:nvSpPr>
        <p:spPr>
          <a:xfrm rot="862">
            <a:off x="8177868" y="3640775"/>
            <a:ext cx="1196388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Shape 450"/>
          <p:cNvSpPr txBox="1"/>
          <p:nvPr/>
        </p:nvSpPr>
        <p:spPr>
          <a:xfrm>
            <a:off x="2995557" y="5083924"/>
            <a:ext cx="2082957" cy="6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endParaRPr sz="19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Shape 451"/>
          <p:cNvSpPr txBox="1"/>
          <p:nvPr/>
        </p:nvSpPr>
        <p:spPr>
          <a:xfrm rot="-1587940">
            <a:off x="3994426" y="4393679"/>
            <a:ext cx="1701297" cy="61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+ 1</a:t>
            </a:r>
            <a:endParaRPr sz="1999" b="1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6" name="Shape 452"/>
          <p:cNvCxnSpPr/>
          <p:nvPr/>
        </p:nvCxnSpPr>
        <p:spPr>
          <a:xfrm flipH="1">
            <a:off x="3720030" y="4577256"/>
            <a:ext cx="1613880" cy="827784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788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پرسپترون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137243" y="1558558"/>
            <a:ext cx="8910696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بخواهیم پرسپترون را به صورت ریاضی بنویسیم...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89012" y="3124200"/>
            <a:ext cx="7369605" cy="2453936"/>
            <a:chOff x="2566413" y="3240880"/>
            <a:chExt cx="7371525" cy="2454575"/>
          </a:xfrm>
        </p:grpSpPr>
        <p:sp>
          <p:nvSpPr>
            <p:cNvPr id="43" name="Shape 439"/>
            <p:cNvSpPr/>
            <p:nvPr/>
          </p:nvSpPr>
          <p:spPr>
            <a:xfrm>
              <a:off x="5079850" y="3335480"/>
              <a:ext cx="1382400" cy="1382400"/>
            </a:xfrm>
            <a:prstGeom prst="ellipse">
              <a:avLst/>
            </a:prstGeom>
            <a:solidFill>
              <a:srgbClr val="D9D2E9"/>
            </a:solidFill>
            <a:ln w="28575" cap="flat" cmpd="sng">
              <a:solidFill>
                <a:srgbClr val="351C7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2399"/>
            </a:p>
          </p:txBody>
        </p:sp>
        <p:cxnSp>
          <p:nvCxnSpPr>
            <p:cNvPr id="44" name="Shape 440"/>
            <p:cNvCxnSpPr/>
            <p:nvPr/>
          </p:nvCxnSpPr>
          <p:spPr>
            <a:xfrm rot="10800000">
              <a:off x="3687500" y="3505855"/>
              <a:ext cx="1412400" cy="2904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Shape 441"/>
            <p:cNvCxnSpPr/>
            <p:nvPr/>
          </p:nvCxnSpPr>
          <p:spPr>
            <a:xfrm flipH="1">
              <a:off x="3722700" y="4242005"/>
              <a:ext cx="1372200" cy="3006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Shape 442"/>
            <p:cNvCxnSpPr>
              <a:endCxn id="43" idx="6"/>
            </p:cNvCxnSpPr>
            <p:nvPr/>
          </p:nvCxnSpPr>
          <p:spPr>
            <a:xfrm rot="10800000">
              <a:off x="6462250" y="4026680"/>
              <a:ext cx="1212000" cy="201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" name="Shape 443"/>
            <p:cNvSpPr txBox="1"/>
            <p:nvPr/>
          </p:nvSpPr>
          <p:spPr>
            <a:xfrm>
              <a:off x="2566413" y="3240880"/>
              <a:ext cx="20835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0</a:t>
              </a:r>
              <a:endParaRPr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8" name="Shape 444"/>
            <p:cNvSpPr txBox="1"/>
            <p:nvPr/>
          </p:nvSpPr>
          <p:spPr>
            <a:xfrm>
              <a:off x="2596463" y="4077205"/>
              <a:ext cx="20835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1</a:t>
              </a:r>
              <a:endParaRPr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" name="Shape 445"/>
            <p:cNvSpPr txBox="1"/>
            <p:nvPr/>
          </p:nvSpPr>
          <p:spPr>
            <a:xfrm>
              <a:off x="4989700" y="3671055"/>
              <a:ext cx="15627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pPr algn="ctr"/>
              <a:r>
                <a:rPr lang="en" sz="1999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Activation</a:t>
              </a:r>
              <a:endParaRPr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/>
              <a:r>
                <a:rPr lang="en" sz="1999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Function</a:t>
              </a:r>
              <a:endParaRPr sz="1999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" name="Shape 446"/>
            <p:cNvSpPr txBox="1"/>
            <p:nvPr/>
          </p:nvSpPr>
          <p:spPr>
            <a:xfrm rot="706173">
              <a:off x="3773697" y="3252971"/>
              <a:ext cx="1657548" cy="6110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 b="1">
                  <a:latin typeface="Montserrat"/>
                  <a:ea typeface="Montserrat"/>
                  <a:cs typeface="Montserrat"/>
                  <a:sym typeface="Montserrat"/>
                </a:rPr>
                <a:t>12 * 0.5 = 6</a:t>
              </a:r>
              <a:endParaRPr sz="1999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" name="Shape 447"/>
            <p:cNvSpPr txBox="1"/>
            <p:nvPr/>
          </p:nvSpPr>
          <p:spPr>
            <a:xfrm rot="-536751">
              <a:off x="3655684" y="3948677"/>
              <a:ext cx="1701599" cy="611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 b="1">
                  <a:latin typeface="Montserrat"/>
                  <a:ea typeface="Montserrat"/>
                  <a:cs typeface="Montserrat"/>
                  <a:sym typeface="Montserrat"/>
                </a:rPr>
                <a:t>4 * -1 = -4</a:t>
              </a:r>
              <a:endParaRPr sz="1999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" name="Shape 448"/>
            <p:cNvSpPr txBox="1"/>
            <p:nvPr/>
          </p:nvSpPr>
          <p:spPr>
            <a:xfrm>
              <a:off x="7854438" y="3948655"/>
              <a:ext cx="20835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Output</a:t>
              </a:r>
              <a:endParaRPr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" name="Shape 449"/>
            <p:cNvSpPr txBox="1"/>
            <p:nvPr/>
          </p:nvSpPr>
          <p:spPr>
            <a:xfrm rot="862">
              <a:off x="8179999" y="3640830"/>
              <a:ext cx="11967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 b="1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1999" b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Shape 450"/>
            <p:cNvSpPr txBox="1"/>
            <p:nvPr/>
          </p:nvSpPr>
          <p:spPr>
            <a:xfrm>
              <a:off x="2996338" y="5084355"/>
              <a:ext cx="2083500" cy="61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Bias</a:t>
              </a:r>
              <a:endParaRPr sz="19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5" name="Shape 451"/>
            <p:cNvSpPr txBox="1"/>
            <p:nvPr/>
          </p:nvSpPr>
          <p:spPr>
            <a:xfrm rot="-1587940">
              <a:off x="3995467" y="4393930"/>
              <a:ext cx="1701740" cy="610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1999" b="1">
                  <a:latin typeface="Montserrat"/>
                  <a:ea typeface="Montserrat"/>
                  <a:cs typeface="Montserrat"/>
                  <a:sym typeface="Montserrat"/>
                </a:rPr>
                <a:t> + 1</a:t>
              </a:r>
              <a:endParaRPr sz="1999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56" name="Shape 452"/>
            <p:cNvCxnSpPr/>
            <p:nvPr/>
          </p:nvCxnSpPr>
          <p:spPr>
            <a:xfrm flipH="1">
              <a:off x="3721000" y="4577555"/>
              <a:ext cx="1614300" cy="8280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" name="Shape 4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0689" y="2906243"/>
            <a:ext cx="3092393" cy="1813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1"/>
          <p:cNvSpPr txBox="1"/>
          <p:nvPr/>
        </p:nvSpPr>
        <p:spPr>
          <a:xfrm>
            <a:off x="1682361" y="94694"/>
            <a:ext cx="6645069" cy="7935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</a:rPr>
              <a:t>Challenges: Illumination</a:t>
            </a:r>
          </a:p>
        </p:txBody>
      </p:sp>
      <p:pic>
        <p:nvPicPr>
          <p:cNvPr id="7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79066" y="1557193"/>
            <a:ext cx="4761260" cy="3561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2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آنچه در بخش اول دیدیم...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hape 498"/>
          <p:cNvSpPr txBox="1">
            <a:spLocks/>
          </p:cNvSpPr>
          <p:nvPr/>
        </p:nvSpPr>
        <p:spPr>
          <a:xfrm>
            <a:off x="1164836" y="1955499"/>
            <a:ext cx="8518381" cy="3415510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Biological Neuron</a:t>
            </a:r>
          </a:p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Perceptron Model</a:t>
            </a:r>
          </a:p>
          <a:p>
            <a:pPr marL="1371189" lvl="1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2154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دوم: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مقدمه‌ای بر شبکه‌های عصبی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Introduction to Neural Networks</a:t>
            </a: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08783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8" name="Shape 524"/>
          <p:cNvSpPr/>
          <p:nvPr/>
        </p:nvSpPr>
        <p:spPr>
          <a:xfrm>
            <a:off x="1730298" y="2304714"/>
            <a:ext cx="595945" cy="595945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19" name="Shape 525"/>
          <p:cNvSpPr/>
          <p:nvPr/>
        </p:nvSpPr>
        <p:spPr>
          <a:xfrm>
            <a:off x="1730298" y="3072939"/>
            <a:ext cx="595945" cy="595945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0" name="Shape 526"/>
          <p:cNvSpPr/>
          <p:nvPr/>
        </p:nvSpPr>
        <p:spPr>
          <a:xfrm>
            <a:off x="1730298" y="3891226"/>
            <a:ext cx="595945" cy="595945"/>
          </a:xfrm>
          <a:prstGeom prst="ellipse">
            <a:avLst/>
          </a:prstGeom>
          <a:solidFill>
            <a:srgbClr val="D9D2E9"/>
          </a:solidFill>
          <a:ln w="2857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1" name="Shape 527"/>
          <p:cNvSpPr/>
          <p:nvPr/>
        </p:nvSpPr>
        <p:spPr>
          <a:xfrm>
            <a:off x="2979197" y="2703885"/>
            <a:ext cx="595945" cy="595945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2" name="Shape 528"/>
          <p:cNvSpPr/>
          <p:nvPr/>
        </p:nvSpPr>
        <p:spPr>
          <a:xfrm>
            <a:off x="2979197" y="3439643"/>
            <a:ext cx="595945" cy="595945"/>
          </a:xfrm>
          <a:prstGeom prst="ellipse">
            <a:avLst/>
          </a:prstGeom>
          <a:solidFill>
            <a:srgbClr val="CFE2F3"/>
          </a:solidFill>
          <a:ln w="28575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3" name="Shape 529"/>
          <p:cNvSpPr/>
          <p:nvPr/>
        </p:nvSpPr>
        <p:spPr>
          <a:xfrm>
            <a:off x="4092882" y="2160776"/>
            <a:ext cx="595945" cy="595945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4" name="Shape 530"/>
          <p:cNvSpPr/>
          <p:nvPr/>
        </p:nvSpPr>
        <p:spPr>
          <a:xfrm>
            <a:off x="4092882" y="3124200"/>
            <a:ext cx="595945" cy="595945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5" name="Shape 531"/>
          <p:cNvSpPr/>
          <p:nvPr/>
        </p:nvSpPr>
        <p:spPr>
          <a:xfrm>
            <a:off x="4092882" y="4147709"/>
            <a:ext cx="595945" cy="595945"/>
          </a:xfrm>
          <a:prstGeom prst="ellipse">
            <a:avLst/>
          </a:prstGeom>
          <a:solidFill>
            <a:srgbClr val="D9EAD3"/>
          </a:solidFill>
          <a:ln w="2857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26" name="Shape 532"/>
          <p:cNvSpPr/>
          <p:nvPr/>
        </p:nvSpPr>
        <p:spPr>
          <a:xfrm>
            <a:off x="5412589" y="3124200"/>
            <a:ext cx="595945" cy="595945"/>
          </a:xfrm>
          <a:prstGeom prst="ellipse">
            <a:avLst/>
          </a:prstGeom>
          <a:solidFill>
            <a:srgbClr val="F4CCCC"/>
          </a:solidFill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27" name="Shape 533"/>
          <p:cNvCxnSpPr>
            <a:stCxn id="18" idx="6"/>
            <a:endCxn id="21" idx="2"/>
          </p:cNvCxnSpPr>
          <p:nvPr/>
        </p:nvCxnSpPr>
        <p:spPr>
          <a:xfrm>
            <a:off x="2326243" y="2602686"/>
            <a:ext cx="652930" cy="39919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" name="Shape 534"/>
          <p:cNvCxnSpPr>
            <a:endCxn id="22" idx="2"/>
          </p:cNvCxnSpPr>
          <p:nvPr/>
        </p:nvCxnSpPr>
        <p:spPr>
          <a:xfrm>
            <a:off x="2326268" y="2624906"/>
            <a:ext cx="652930" cy="111271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" name="Shape 535"/>
          <p:cNvCxnSpPr>
            <a:stCxn id="21" idx="6"/>
            <a:endCxn id="24" idx="2"/>
          </p:cNvCxnSpPr>
          <p:nvPr/>
        </p:nvCxnSpPr>
        <p:spPr>
          <a:xfrm>
            <a:off x="3575142" y="3001857"/>
            <a:ext cx="517665" cy="42019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Shape 536"/>
          <p:cNvCxnSpPr>
            <a:stCxn id="21" idx="6"/>
          </p:cNvCxnSpPr>
          <p:nvPr/>
        </p:nvCxnSpPr>
        <p:spPr>
          <a:xfrm rot="10800000" flipH="1">
            <a:off x="3575142" y="2458699"/>
            <a:ext cx="517665" cy="54315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" name="Shape 537"/>
          <p:cNvCxnSpPr>
            <a:stCxn id="21" idx="6"/>
            <a:endCxn id="25" idx="1"/>
          </p:cNvCxnSpPr>
          <p:nvPr/>
        </p:nvCxnSpPr>
        <p:spPr>
          <a:xfrm>
            <a:off x="3575143" y="3001857"/>
            <a:ext cx="604942" cy="12329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Shape 538"/>
          <p:cNvCxnSpPr>
            <a:endCxn id="26" idx="2"/>
          </p:cNvCxnSpPr>
          <p:nvPr/>
        </p:nvCxnSpPr>
        <p:spPr>
          <a:xfrm>
            <a:off x="4688877" y="2458824"/>
            <a:ext cx="723711" cy="96334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Shape 539"/>
          <p:cNvCxnSpPr>
            <a:endCxn id="26" idx="2"/>
          </p:cNvCxnSpPr>
          <p:nvPr/>
        </p:nvCxnSpPr>
        <p:spPr>
          <a:xfrm>
            <a:off x="4688877" y="3418874"/>
            <a:ext cx="723711" cy="32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Shape 540"/>
          <p:cNvCxnSpPr>
            <a:endCxn id="26" idx="2"/>
          </p:cNvCxnSpPr>
          <p:nvPr/>
        </p:nvCxnSpPr>
        <p:spPr>
          <a:xfrm rot="10800000" flipH="1">
            <a:off x="4724268" y="3422173"/>
            <a:ext cx="688321" cy="10236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Shape 541"/>
          <p:cNvCxnSpPr>
            <a:stCxn id="22" idx="6"/>
          </p:cNvCxnSpPr>
          <p:nvPr/>
        </p:nvCxnSpPr>
        <p:spPr>
          <a:xfrm rot="10800000" flipH="1">
            <a:off x="3575142" y="2458749"/>
            <a:ext cx="517665" cy="127886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" name="Shape 542"/>
          <p:cNvCxnSpPr>
            <a:stCxn id="22" idx="6"/>
            <a:endCxn id="25" idx="2"/>
          </p:cNvCxnSpPr>
          <p:nvPr/>
        </p:nvCxnSpPr>
        <p:spPr>
          <a:xfrm>
            <a:off x="3575142" y="3737616"/>
            <a:ext cx="517665" cy="7081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" name="Shape 543"/>
          <p:cNvCxnSpPr>
            <a:endCxn id="24" idx="2"/>
          </p:cNvCxnSpPr>
          <p:nvPr/>
        </p:nvCxnSpPr>
        <p:spPr>
          <a:xfrm rot="10800000" flipH="1">
            <a:off x="3575217" y="3422173"/>
            <a:ext cx="517665" cy="3347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Shape 544"/>
          <p:cNvCxnSpPr>
            <a:endCxn id="21" idx="2"/>
          </p:cNvCxnSpPr>
          <p:nvPr/>
        </p:nvCxnSpPr>
        <p:spPr>
          <a:xfrm rot="10800000" flipH="1">
            <a:off x="2326268" y="3001857"/>
            <a:ext cx="652930" cy="38719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Shape 545"/>
          <p:cNvCxnSpPr>
            <a:endCxn id="22" idx="2"/>
          </p:cNvCxnSpPr>
          <p:nvPr/>
        </p:nvCxnSpPr>
        <p:spPr>
          <a:xfrm>
            <a:off x="2326268" y="3389107"/>
            <a:ext cx="652930" cy="34850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Shape 546"/>
          <p:cNvCxnSpPr>
            <a:endCxn id="21" idx="2"/>
          </p:cNvCxnSpPr>
          <p:nvPr/>
        </p:nvCxnSpPr>
        <p:spPr>
          <a:xfrm rot="10800000" flipH="1">
            <a:off x="2352061" y="3001858"/>
            <a:ext cx="627137" cy="117359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Shape 547"/>
          <p:cNvCxnSpPr>
            <a:endCxn id="22" idx="2"/>
          </p:cNvCxnSpPr>
          <p:nvPr/>
        </p:nvCxnSpPr>
        <p:spPr>
          <a:xfrm rot="10800000" flipH="1">
            <a:off x="2352061" y="3737616"/>
            <a:ext cx="627137" cy="43788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Rectangle 56"/>
          <p:cNvSpPr/>
          <p:nvPr/>
        </p:nvSpPr>
        <p:spPr>
          <a:xfrm>
            <a:off x="5412589" y="1782741"/>
            <a:ext cx="5210327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شبکه‌ای از چندین پرسپترون</a:t>
            </a: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0997" y="4814734"/>
            <a:ext cx="5978175" cy="416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89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Input Layer. </a:t>
            </a:r>
            <a:r>
              <a:rPr lang="fa-I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 hidden layers.</a:t>
            </a:r>
            <a:r>
              <a:rPr lang="fa-I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-US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a-IR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20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Output Layer</a:t>
            </a:r>
          </a:p>
        </p:txBody>
      </p:sp>
    </p:spTree>
    <p:extLst>
      <p:ext uri="{BB962C8B-B14F-4D97-AF65-F5344CB8AC3E}">
        <p14:creationId xmlns:p14="http://schemas.microsoft.com/office/powerpoint/2010/main" val="34038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لایه‌ها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634196" y="1676400"/>
            <a:ext cx="7319632" cy="4904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لایه ورودی: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مقادیر حقیقی داده‌ها</a:t>
            </a:r>
            <a:endParaRPr lang="en-US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لایه پنهان: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لایه های بین ورودی و خروجی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به 3 یا بیشتر </a:t>
            </a:r>
            <a:r>
              <a:rPr lang="fa-IR" sz="3199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لایه </a:t>
            </a:r>
            <a:r>
              <a:rPr lang="fa-IR" sz="3199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معمو</a:t>
            </a:r>
            <a:r>
              <a:rPr lang="fa-IR" sz="3199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</a:t>
            </a:r>
            <a:r>
              <a:rPr lang="fa-IR" sz="3199" smtClean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 </a:t>
            </a: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 عمیق می‌گوییم.</a:t>
            </a: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لایه خروجی: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§"/>
            </a:pPr>
            <a:r>
              <a:rPr lang="fa-IR" sz="31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تخمین نهایی شبکه از خروجی است</a:t>
            </a: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8401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89494" y="1782741"/>
            <a:ext cx="6633422" cy="1365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تابع فعالیت ساده ای که تا کنون دیدیم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cxnSp>
        <p:nvCxnSpPr>
          <p:cNvPr id="4" name="Shape 604"/>
          <p:cNvCxnSpPr/>
          <p:nvPr/>
        </p:nvCxnSpPr>
        <p:spPr>
          <a:xfrm rot="10800000">
            <a:off x="2694438" y="2545104"/>
            <a:ext cx="0" cy="17473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" name="Shape 605"/>
          <p:cNvCxnSpPr/>
          <p:nvPr/>
        </p:nvCxnSpPr>
        <p:spPr>
          <a:xfrm>
            <a:off x="2689414" y="4292449"/>
            <a:ext cx="2673804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Shape 606"/>
          <p:cNvSpPr txBox="1"/>
          <p:nvPr/>
        </p:nvSpPr>
        <p:spPr>
          <a:xfrm>
            <a:off x="3045720" y="4520400"/>
            <a:ext cx="2012776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399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Shape 607"/>
          <p:cNvSpPr txBox="1"/>
          <p:nvPr/>
        </p:nvSpPr>
        <p:spPr>
          <a:xfrm>
            <a:off x="964189" y="3157994"/>
            <a:ext cx="1349648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3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Shape 608"/>
          <p:cNvSpPr txBox="1"/>
          <p:nvPr/>
        </p:nvSpPr>
        <p:spPr>
          <a:xfrm>
            <a:off x="2253128" y="3901176"/>
            <a:ext cx="1349648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3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Shape 609"/>
          <p:cNvSpPr txBox="1"/>
          <p:nvPr/>
        </p:nvSpPr>
        <p:spPr>
          <a:xfrm>
            <a:off x="2290318" y="2690079"/>
            <a:ext cx="1349648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3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" name="Shape 610"/>
          <p:cNvCxnSpPr/>
          <p:nvPr/>
        </p:nvCxnSpPr>
        <p:spPr>
          <a:xfrm rot="10800000" flipH="1">
            <a:off x="2694438" y="2870344"/>
            <a:ext cx="2633614" cy="1316957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611"/>
          <p:cNvSpPr txBox="1"/>
          <p:nvPr/>
        </p:nvSpPr>
        <p:spPr>
          <a:xfrm>
            <a:off x="3827467" y="4187301"/>
            <a:ext cx="449283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399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7899" y="4709799"/>
            <a:ext cx="6135017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تغییرات کوچک منعکس نمی شوند.</a:t>
            </a:r>
          </a:p>
        </p:txBody>
      </p:sp>
    </p:spTree>
    <p:extLst>
      <p:ext uri="{BB962C8B-B14F-4D97-AF65-F5344CB8AC3E}">
        <p14:creationId xmlns:p14="http://schemas.microsoft.com/office/powerpoint/2010/main" val="261254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289138" y="1782741"/>
            <a:ext cx="9333779" cy="1365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اگر تابعی پویاتر داشتیم بهتر میشد، مثل تابع قرمز رنگ!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cxnSp>
        <p:nvCxnSpPr>
          <p:cNvPr id="40" name="Shape 636"/>
          <p:cNvCxnSpPr/>
          <p:nvPr/>
        </p:nvCxnSpPr>
        <p:spPr>
          <a:xfrm rot="10800000">
            <a:off x="4824315" y="3041270"/>
            <a:ext cx="0" cy="174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Shape 637"/>
          <p:cNvCxnSpPr/>
          <p:nvPr/>
        </p:nvCxnSpPr>
        <p:spPr>
          <a:xfrm>
            <a:off x="4819290" y="4789070"/>
            <a:ext cx="267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" name="Shape 638"/>
          <p:cNvSpPr txBox="1"/>
          <p:nvPr/>
        </p:nvSpPr>
        <p:spPr>
          <a:xfrm>
            <a:off x="5250015" y="5204745"/>
            <a:ext cx="201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Shape 639"/>
          <p:cNvSpPr txBox="1"/>
          <p:nvPr/>
        </p:nvSpPr>
        <p:spPr>
          <a:xfrm>
            <a:off x="3093615" y="3654320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" name="Shape 640"/>
          <p:cNvSpPr txBox="1"/>
          <p:nvPr/>
        </p:nvSpPr>
        <p:spPr>
          <a:xfrm>
            <a:off x="4382890" y="4397695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Shape 641"/>
          <p:cNvSpPr txBox="1"/>
          <p:nvPr/>
        </p:nvSpPr>
        <p:spPr>
          <a:xfrm>
            <a:off x="4420090" y="3186283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" name="Shape 642"/>
          <p:cNvCxnSpPr/>
          <p:nvPr/>
        </p:nvCxnSpPr>
        <p:spPr>
          <a:xfrm rot="10800000" flipH="1">
            <a:off x="4824315" y="3366595"/>
            <a:ext cx="2634300" cy="1317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643"/>
          <p:cNvSpPr txBox="1"/>
          <p:nvPr/>
        </p:nvSpPr>
        <p:spPr>
          <a:xfrm>
            <a:off x="5957640" y="4683895"/>
            <a:ext cx="449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8" name="Shape 644"/>
          <p:cNvCxnSpPr/>
          <p:nvPr/>
        </p:nvCxnSpPr>
        <p:spPr>
          <a:xfrm rot="10800000" flipH="1">
            <a:off x="4839315" y="3381695"/>
            <a:ext cx="2614200" cy="1312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15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677045" y="1782741"/>
            <a:ext cx="2945872" cy="1365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تابع سیگموئید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pic>
        <p:nvPicPr>
          <p:cNvPr id="41" name="Shape 6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3640" y="3440342"/>
            <a:ext cx="2243558" cy="10017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653"/>
          <p:cNvCxnSpPr/>
          <p:nvPr/>
        </p:nvCxnSpPr>
        <p:spPr>
          <a:xfrm rot="10800000">
            <a:off x="3306512" y="2408525"/>
            <a:ext cx="0" cy="174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Shape 654"/>
          <p:cNvCxnSpPr/>
          <p:nvPr/>
        </p:nvCxnSpPr>
        <p:spPr>
          <a:xfrm>
            <a:off x="3301487" y="4156325"/>
            <a:ext cx="267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Shape 655"/>
          <p:cNvSpPr txBox="1"/>
          <p:nvPr/>
        </p:nvSpPr>
        <p:spPr>
          <a:xfrm>
            <a:off x="3732212" y="4572000"/>
            <a:ext cx="201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656"/>
          <p:cNvSpPr txBox="1"/>
          <p:nvPr/>
        </p:nvSpPr>
        <p:spPr>
          <a:xfrm>
            <a:off x="1575812" y="3021575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Shape 657"/>
          <p:cNvSpPr txBox="1"/>
          <p:nvPr/>
        </p:nvSpPr>
        <p:spPr>
          <a:xfrm>
            <a:off x="2865087" y="3764950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658"/>
          <p:cNvSpPr txBox="1"/>
          <p:nvPr/>
        </p:nvSpPr>
        <p:spPr>
          <a:xfrm>
            <a:off x="2902287" y="2553538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" name="Shape 659"/>
          <p:cNvCxnSpPr/>
          <p:nvPr/>
        </p:nvCxnSpPr>
        <p:spPr>
          <a:xfrm rot="10800000" flipH="1">
            <a:off x="3306512" y="2733850"/>
            <a:ext cx="2634300" cy="13173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660"/>
          <p:cNvSpPr txBox="1"/>
          <p:nvPr/>
        </p:nvSpPr>
        <p:spPr>
          <a:xfrm>
            <a:off x="4439837" y="4051150"/>
            <a:ext cx="449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" name="Shape 661"/>
          <p:cNvCxnSpPr/>
          <p:nvPr/>
        </p:nvCxnSpPr>
        <p:spPr>
          <a:xfrm rot="10800000" flipH="1">
            <a:off x="3321512" y="2748950"/>
            <a:ext cx="2614200" cy="1312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315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9012" y="1639224"/>
            <a:ext cx="10205586" cy="1365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بسته به کار ممکن است از توابع فعالیت متفاوتی استفاده کنیم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6321" y="2505918"/>
            <a:ext cx="10138277" cy="1366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توابع فعالیتی که ممکن است با آنها رو به رو شویم را ببینیم ...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cxnSp>
        <p:nvCxnSpPr>
          <p:cNvPr id="12" name="Shape 653"/>
          <p:cNvCxnSpPr/>
          <p:nvPr/>
        </p:nvCxnSpPr>
        <p:spPr>
          <a:xfrm rot="10800000">
            <a:off x="4814155" y="3793110"/>
            <a:ext cx="0" cy="174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hape 654"/>
          <p:cNvCxnSpPr/>
          <p:nvPr/>
        </p:nvCxnSpPr>
        <p:spPr>
          <a:xfrm>
            <a:off x="4809130" y="5540910"/>
            <a:ext cx="267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655"/>
          <p:cNvSpPr txBox="1"/>
          <p:nvPr/>
        </p:nvSpPr>
        <p:spPr>
          <a:xfrm>
            <a:off x="5239855" y="5956585"/>
            <a:ext cx="201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656"/>
          <p:cNvSpPr txBox="1"/>
          <p:nvPr/>
        </p:nvSpPr>
        <p:spPr>
          <a:xfrm>
            <a:off x="3083455" y="4406160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657"/>
          <p:cNvSpPr txBox="1"/>
          <p:nvPr/>
        </p:nvSpPr>
        <p:spPr>
          <a:xfrm>
            <a:off x="4372730" y="5149535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Shape 658"/>
          <p:cNvSpPr txBox="1"/>
          <p:nvPr/>
        </p:nvSpPr>
        <p:spPr>
          <a:xfrm>
            <a:off x="4409930" y="3938123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Shape 660"/>
          <p:cNvSpPr txBox="1"/>
          <p:nvPr/>
        </p:nvSpPr>
        <p:spPr>
          <a:xfrm>
            <a:off x="5947480" y="5435735"/>
            <a:ext cx="449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3891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2" name="Shape 701"/>
          <p:cNvSpPr txBox="1">
            <a:spLocks/>
          </p:cNvSpPr>
          <p:nvPr/>
        </p:nvSpPr>
        <p:spPr>
          <a:xfrm>
            <a:off x="1296882" y="1996128"/>
            <a:ext cx="8830000" cy="1133405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063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2999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Hyperbolic Tangent: tanh(z)</a:t>
            </a:r>
          </a:p>
        </p:txBody>
      </p:sp>
      <p:pic>
        <p:nvPicPr>
          <p:cNvPr id="21" name="Shape 711"/>
          <p:cNvPicPr preferRelativeResize="0"/>
          <p:nvPr/>
        </p:nvPicPr>
        <p:blipFill rotWithShape="1">
          <a:blip r:embed="rId2">
            <a:alphaModFix/>
          </a:blip>
          <a:srcRect r="64970" b="30709"/>
          <a:stretch/>
        </p:blipFill>
        <p:spPr>
          <a:xfrm>
            <a:off x="7840253" y="3957517"/>
            <a:ext cx="1974935" cy="135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712"/>
          <p:cNvPicPr preferRelativeResize="0"/>
          <p:nvPr/>
        </p:nvPicPr>
        <p:blipFill rotWithShape="1">
          <a:blip r:embed="rId2">
            <a:alphaModFix/>
          </a:blip>
          <a:srcRect l="55417" r="8882" b="68414"/>
          <a:stretch/>
        </p:blipFill>
        <p:spPr>
          <a:xfrm>
            <a:off x="7802412" y="3194091"/>
            <a:ext cx="2012776" cy="6176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hape 704"/>
          <p:cNvCxnSpPr/>
          <p:nvPr/>
        </p:nvCxnSpPr>
        <p:spPr>
          <a:xfrm rot="10800000">
            <a:off x="3763712" y="2986617"/>
            <a:ext cx="0" cy="174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Shape 705"/>
          <p:cNvCxnSpPr/>
          <p:nvPr/>
        </p:nvCxnSpPr>
        <p:spPr>
          <a:xfrm>
            <a:off x="3758687" y="4734417"/>
            <a:ext cx="267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Shape 706"/>
          <p:cNvSpPr txBox="1"/>
          <p:nvPr/>
        </p:nvSpPr>
        <p:spPr>
          <a:xfrm>
            <a:off x="4189412" y="5150092"/>
            <a:ext cx="201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Shape 707"/>
          <p:cNvSpPr txBox="1"/>
          <p:nvPr/>
        </p:nvSpPr>
        <p:spPr>
          <a:xfrm>
            <a:off x="2033012" y="3599667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" name="Shape 708"/>
          <p:cNvSpPr txBox="1"/>
          <p:nvPr/>
        </p:nvSpPr>
        <p:spPr>
          <a:xfrm>
            <a:off x="3322287" y="4343042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-1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" name="Shape 709"/>
          <p:cNvSpPr txBox="1"/>
          <p:nvPr/>
        </p:nvSpPr>
        <p:spPr>
          <a:xfrm>
            <a:off x="3359487" y="3131630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Shape 710"/>
          <p:cNvSpPr txBox="1"/>
          <p:nvPr/>
        </p:nvSpPr>
        <p:spPr>
          <a:xfrm>
            <a:off x="4897037" y="4629242"/>
            <a:ext cx="449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" name="Shape 713"/>
          <p:cNvCxnSpPr/>
          <p:nvPr/>
        </p:nvCxnSpPr>
        <p:spPr>
          <a:xfrm rot="10800000" flipH="1">
            <a:off x="3778712" y="3327042"/>
            <a:ext cx="2614200" cy="13122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3562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مقدمه‌ای بر شبکه‌های عصبی – تابع فعالیت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4" name="Shape 719"/>
          <p:cNvSpPr txBox="1">
            <a:spLocks/>
          </p:cNvSpPr>
          <p:nvPr/>
        </p:nvSpPr>
        <p:spPr>
          <a:xfrm>
            <a:off x="837981" y="2276863"/>
            <a:ext cx="8830000" cy="1133405"/>
          </a:xfrm>
          <a:prstGeom prst="rect">
            <a:avLst/>
          </a:prstGeom>
        </p:spPr>
        <p:txBody>
          <a:bodyPr spcFirstLastPara="1" vert="horz" wrap="square" lIns="91401" tIns="91401" rIns="91401" bIns="91401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063" indent="-418974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3000"/>
              <a:buFont typeface="Montserrat"/>
              <a:buChar char="●"/>
            </a:pPr>
            <a:r>
              <a:rPr lang="en-US" sz="29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Rectified Linear Unit</a:t>
            </a:r>
            <a:endParaRPr lang="en-US" sz="3599" b="1" dirty="0">
              <a:solidFill>
                <a:srgbClr val="00206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955854" y="1782741"/>
            <a:ext cx="5667063" cy="1365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en-US" sz="3599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واحد یکسوساز خطی</a:t>
            </a:r>
            <a:endParaRPr lang="fa-IR" sz="31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endParaRPr lang="en-US" sz="3599" b="1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833831" y="3664062"/>
            <a:ext cx="2069797" cy="72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89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3600" b="1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rPr>
              <a:t>max(0,z)</a:t>
            </a:r>
          </a:p>
        </p:txBody>
      </p:sp>
      <p:cxnSp>
        <p:nvCxnSpPr>
          <p:cNvPr id="12" name="Shape 722"/>
          <p:cNvCxnSpPr/>
          <p:nvPr/>
        </p:nvCxnSpPr>
        <p:spPr>
          <a:xfrm rot="10800000">
            <a:off x="6034655" y="3210110"/>
            <a:ext cx="0" cy="174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Shape 723"/>
          <p:cNvCxnSpPr/>
          <p:nvPr/>
        </p:nvCxnSpPr>
        <p:spPr>
          <a:xfrm>
            <a:off x="4707530" y="4927860"/>
            <a:ext cx="2674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724"/>
          <p:cNvSpPr txBox="1"/>
          <p:nvPr/>
        </p:nvSpPr>
        <p:spPr>
          <a:xfrm>
            <a:off x="5138255" y="5343535"/>
            <a:ext cx="20133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z = wx + b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725"/>
          <p:cNvSpPr txBox="1"/>
          <p:nvPr/>
        </p:nvSpPr>
        <p:spPr>
          <a:xfrm>
            <a:off x="3286105" y="3795985"/>
            <a:ext cx="1350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726"/>
          <p:cNvSpPr txBox="1"/>
          <p:nvPr/>
        </p:nvSpPr>
        <p:spPr>
          <a:xfrm>
            <a:off x="5845880" y="4822685"/>
            <a:ext cx="4494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240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Shape 727"/>
          <p:cNvSpPr/>
          <p:nvPr/>
        </p:nvSpPr>
        <p:spPr>
          <a:xfrm>
            <a:off x="4737580" y="3795985"/>
            <a:ext cx="2559225" cy="1086775"/>
          </a:xfrm>
          <a:custGeom>
            <a:avLst/>
            <a:gdLst/>
            <a:ahLst/>
            <a:cxnLst/>
            <a:rect l="0" t="0" r="0" b="0"/>
            <a:pathLst>
              <a:path w="102369" h="43471" extrusionOk="0">
                <a:moveTo>
                  <a:pt x="0" y="43471"/>
                </a:moveTo>
                <a:lnTo>
                  <a:pt x="52286" y="43071"/>
                </a:lnTo>
                <a:lnTo>
                  <a:pt x="102369" y="0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sp>
    </p:spTree>
    <p:extLst>
      <p:ext uri="{BB962C8B-B14F-4D97-AF65-F5344CB8AC3E}">
        <p14:creationId xmlns:p14="http://schemas.microsoft.com/office/powerpoint/2010/main" val="4287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08"/>
          <p:cNvSpPr txBox="1"/>
          <p:nvPr/>
        </p:nvSpPr>
        <p:spPr>
          <a:xfrm>
            <a:off x="1682361" y="94694"/>
            <a:ext cx="6645069" cy="7935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</a:rPr>
              <a:t>Challenges: Deformation</a:t>
            </a:r>
          </a:p>
        </p:txBody>
      </p:sp>
      <p:pic>
        <p:nvPicPr>
          <p:cNvPr id="7" name="Shape 109"/>
          <p:cNvPicPr preferRelativeResize="0"/>
          <p:nvPr/>
        </p:nvPicPr>
        <p:blipFill rotWithShape="1">
          <a:blip r:embed="rId2">
            <a:alphaModFix/>
          </a:blip>
          <a:srcRect l="15724" r="10762"/>
          <a:stretch/>
        </p:blipFill>
        <p:spPr>
          <a:xfrm>
            <a:off x="1523602" y="1928739"/>
            <a:ext cx="2654105" cy="2707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326" y="1928739"/>
            <a:ext cx="2324015" cy="270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245" y="1928742"/>
            <a:ext cx="2035255" cy="270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1381" y="1928743"/>
            <a:ext cx="1881376" cy="2707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35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سوم: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149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تابع هزینه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Cost Function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2886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هزینه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392081" y="1558559"/>
            <a:ext cx="6655858" cy="1224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معیاری برای اندازه گیری بد بودن مدل!</a:t>
            </a:r>
          </a:p>
          <a:p>
            <a:pPr marL="495151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fa-IR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بد بودن؟! تفاوت خروجی مدل با خروجی مورد انتظار</a:t>
            </a:r>
            <a:endParaRPr lang="en-US" sz="2799" dirty="0">
              <a:solidFill>
                <a:srgbClr val="434343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71564" y="2590800"/>
            <a:ext cx="6976375" cy="1720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از علائم و متغیرهای زیر استفاده میکنیم:</a:t>
            </a:r>
          </a:p>
          <a:p>
            <a:pPr marL="495151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y</a:t>
            </a:r>
            <a:r>
              <a:rPr lang="fa-IR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: نمایانگر خروجی مورد انتظار (</a:t>
            </a: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true value</a:t>
            </a:r>
            <a:r>
              <a:rPr lang="fa-IR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)</a:t>
            </a:r>
          </a:p>
          <a:p>
            <a:pPr marL="495151" lvl="1" algn="r" rt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a</a:t>
            </a:r>
            <a:r>
              <a:rPr lang="fa-IR" sz="27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: تخمین حاصل از خروجی شبکه</a:t>
            </a:r>
            <a:endParaRPr lang="en-US" sz="27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2812" y="4191000"/>
            <a:ext cx="10135127" cy="175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محاسبه 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a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از وزن‌ها و بایاس</a:t>
            </a:r>
          </a:p>
          <a:p>
            <a:pPr marL="761696" indent="-418974">
              <a:lnSpc>
                <a:spcPct val="115000"/>
              </a:lnSpc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w*x + b = </a:t>
            </a:r>
            <a:r>
              <a:rPr lang="en-US" sz="2799" b="1" dirty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endParaRPr lang="fa-IR" sz="2799" b="1" dirty="0">
              <a:solidFill>
                <a:schemeClr val="accent6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61696" indent="-418974">
              <a:lnSpc>
                <a:spcPct val="115000"/>
              </a:lnSpc>
              <a:buClr>
                <a:srgbClr val="434343"/>
              </a:buClr>
              <a:buSzPts val="3000"/>
              <a:buFont typeface="Montserrat"/>
              <a:buChar char="○"/>
            </a:pPr>
            <a:r>
              <a:rPr lang="en-US" sz="2799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2799" b="1" dirty="0">
                <a:solidFill>
                  <a:schemeClr val="accent6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z</a:t>
            </a: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</a:t>
            </a:r>
            <a:r>
              <a:rPr lang="en-US" sz="27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fa-IR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lang="en-US" sz="27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=&gt; Pass z into </a:t>
            </a:r>
            <a:r>
              <a:rPr lang="en-US" sz="2799" dirty="0">
                <a:solidFill>
                  <a:srgbClr val="C00000"/>
                </a:solidFill>
                <a:latin typeface="Montserrat"/>
                <a:ea typeface="Montserrat"/>
                <a:cs typeface="Montserrat"/>
                <a:sym typeface="Montserrat"/>
              </a:rPr>
              <a:t>activation function </a:t>
            </a:r>
          </a:p>
        </p:txBody>
      </p:sp>
    </p:spTree>
    <p:extLst>
      <p:ext uri="{BB962C8B-B14F-4D97-AF65-F5344CB8AC3E}">
        <p14:creationId xmlns:p14="http://schemas.microsoft.com/office/powerpoint/2010/main" val="331917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هزینه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310363" y="1558558"/>
            <a:ext cx="5737576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تابع هزینه ساده برای طبقه‌بندی:</a:t>
            </a:r>
          </a:p>
        </p:txBody>
      </p:sp>
      <p:sp>
        <p:nvSpPr>
          <p:cNvPr id="7" name="Rectangle 6"/>
          <p:cNvSpPr/>
          <p:nvPr/>
        </p:nvSpPr>
        <p:spPr>
          <a:xfrm>
            <a:off x="2363208" y="2750044"/>
            <a:ext cx="8684731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خطاهای بزرگتر به علت توان 2 ، برجسته تر هستند.</a:t>
            </a:r>
            <a:endParaRPr lang="fa-IR" sz="3199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4852" y="1891357"/>
            <a:ext cx="4344930" cy="799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474" lvl="1">
              <a:lnSpc>
                <a:spcPct val="115000"/>
              </a:lnSpc>
              <a:buClr>
                <a:srgbClr val="434343"/>
              </a:buClr>
              <a:buSzPts val="3500"/>
            </a:pPr>
            <a:r>
              <a:rPr lang="en-US" sz="39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C = Σ(y-a)</a:t>
            </a:r>
            <a:r>
              <a:rPr lang="en-US" sz="3999" b="1" baseline="30000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-US" sz="39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/ n</a:t>
            </a:r>
            <a:endParaRPr lang="fa-IR" sz="3999" b="1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1046" y="3808947"/>
            <a:ext cx="7296893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تابع خطا فرآیند آموزش را کند می‌کند.</a:t>
            </a:r>
            <a:endParaRPr lang="fa-IR" sz="3199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544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هزینه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22247" y="1558558"/>
            <a:ext cx="3825692" cy="729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pt-B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Cross Entropy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791" y="2233632"/>
            <a:ext cx="10889052" cy="87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214" lv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C = (-1/n) Σ (</a:t>
            </a:r>
            <a:r>
              <a:rPr lang="en-US" sz="4399" b="1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y⋅ln</a:t>
            </a:r>
            <a:r>
              <a:rPr lang="en-US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(a) + (1-y)⋅ln(1-a)</a:t>
            </a:r>
            <a:r>
              <a:rPr lang="fa-IR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endParaRPr lang="en-US" sz="4399" b="1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7066" y="3095394"/>
            <a:ext cx="7780873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Roboto"/>
                <a:cs typeface="B Nazanin" panose="00000400000000000000" pitchFamily="2" charset="-78"/>
                <a:sym typeface="Montserrat"/>
              </a:rPr>
              <a:t>این تابع اجازه می‌دهد که آموزش تسریع شود.</a:t>
            </a:r>
            <a:endParaRPr lang="fa-IR" sz="3199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9726" y="4179574"/>
            <a:ext cx="10098213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Roboto"/>
                <a:cs typeface="B Nazanin" panose="00000400000000000000" pitchFamily="2" charset="-78"/>
                <a:sym typeface="Montserrat"/>
              </a:rPr>
              <a:t>هر چه تفاوت بزرگتر باشد، سریعتر نورون می تواند یاد بگیرد.</a:t>
            </a:r>
            <a:endParaRPr lang="fa-IR" sz="3199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472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هزینه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16068" y="1023185"/>
            <a:ext cx="3825692" cy="729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pt-B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Cross Entropy</a:t>
            </a:r>
          </a:p>
        </p:txBody>
      </p:sp>
      <p:sp>
        <p:nvSpPr>
          <p:cNvPr id="4" name="Rectangle 3"/>
          <p:cNvSpPr/>
          <p:nvPr/>
        </p:nvSpPr>
        <p:spPr>
          <a:xfrm>
            <a:off x="455612" y="1698259"/>
            <a:ext cx="10889052" cy="870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214" lvl="1">
              <a:lnSpc>
                <a:spcPct val="115000"/>
              </a:lnSpc>
              <a:buClr>
                <a:srgbClr val="434343"/>
              </a:buClr>
              <a:buSzPts val="3000"/>
            </a:pPr>
            <a:r>
              <a:rPr lang="en-US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C = (-1/n) Σ (</a:t>
            </a:r>
            <a:r>
              <a:rPr lang="en-US" sz="4399" b="1" dirty="0" err="1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y⋅ln</a:t>
            </a:r>
            <a:r>
              <a:rPr lang="en-US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(a) + (1-y)⋅ln(1-a)</a:t>
            </a:r>
            <a:r>
              <a:rPr lang="fa-IR" sz="4399" b="1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endParaRPr lang="en-US" sz="4399" b="1" dirty="0">
              <a:solidFill>
                <a:srgbClr val="00206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513012" y="2500845"/>
            <a:ext cx="6014931" cy="3633019"/>
            <a:chOff x="1005841" y="2578831"/>
            <a:chExt cx="6016498" cy="363396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5841" y="2578831"/>
              <a:ext cx="6016498" cy="363396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1005842" y="3735887"/>
              <a:ext cx="3762932" cy="141523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63160" y="3686727"/>
              <a:ext cx="5487829" cy="5369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399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08212" y="3085006"/>
                <a:ext cx="1000951" cy="31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0" tIns="0" rIns="0" bIns="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Montserrat"/>
                          <a:cs typeface="Montserrat"/>
                          <a:sym typeface="Montserrat"/>
                        </a:rPr>
                        <m:t>𝒚</m:t>
                      </m:r>
                    </m:oMath>
                  </m:oMathPara>
                </a14:m>
                <a:endParaRPr lang="en-US" sz="1999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12" y="3085006"/>
                <a:ext cx="1000951" cy="311658"/>
              </a:xfrm>
              <a:prstGeom prst="rect">
                <a:avLst/>
              </a:prstGeom>
              <a:blipFill rotWithShape="0">
                <a:blip r:embed="rId3"/>
                <a:stretch>
                  <a:fillRect b="-37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226198" y="5235106"/>
                <a:ext cx="1000951" cy="31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none" lIns="0" tIns="0" rIns="0" bIns="0" rtlCol="0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Montserrat"/>
                          <a:cs typeface="Montserrat"/>
                          <a:sym typeface="Montserrat"/>
                        </a:rPr>
                        <m:t>𝒂</m:t>
                      </m:r>
                    </m:oMath>
                  </m:oMathPara>
                </a14:m>
                <a:endParaRPr lang="en-US" sz="1999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198" y="5235106"/>
                <a:ext cx="1000951" cy="311658"/>
              </a:xfrm>
              <a:prstGeom prst="rect">
                <a:avLst/>
              </a:prstGeom>
              <a:blipFill rotWithShape="0">
                <a:blip r:embed="rId4"/>
                <a:stretch>
                  <a:fillRect b="-137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/>
          <a:srcRect b="18039"/>
          <a:stretch/>
        </p:blipFill>
        <p:spPr>
          <a:xfrm>
            <a:off x="2620870" y="3565075"/>
            <a:ext cx="5799214" cy="12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3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تابع هزینه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3121" y="1558559"/>
            <a:ext cx="10474818" cy="2003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 الان با 2 جنبه کلیدی یادگیری شبکه های عصبی آشنا شدیم: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ü"/>
            </a:pPr>
            <a:r>
              <a:rPr lang="fa-IR" sz="3599" b="1" dirty="0">
                <a:solidFill>
                  <a:srgbClr val="002060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نورون ها با تابع فعالیت</a:t>
            </a: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ü"/>
            </a:pPr>
            <a:r>
              <a:rPr lang="fa-IR" sz="3599" b="1" dirty="0">
                <a:solidFill>
                  <a:srgbClr val="002060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تابع هزینه </a:t>
            </a:r>
            <a:endParaRPr lang="pt-BR" sz="3599" b="1" dirty="0">
              <a:solidFill>
                <a:srgbClr val="002060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61611" y="3561662"/>
            <a:ext cx="8186328" cy="800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ما هنوز یک گام کلیدی را کم داریم! "</a:t>
            </a:r>
            <a:r>
              <a:rPr lang="fa-IR" sz="3999" b="1" i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یادگیری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"!</a:t>
            </a:r>
            <a:endParaRPr lang="pt-BR" sz="3599" b="1" dirty="0">
              <a:solidFill>
                <a:srgbClr val="002060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634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چهارم: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752600"/>
            <a:ext cx="12102487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پس‌انتشار خطا و گرادیان کاهشی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r>
              <a:rPr lang="fa-IR" sz="4799" b="1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99" b="1" dirty="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53003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7212" y="1752600"/>
            <a:ext cx="9433139" cy="1366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گرادیان کاهشی یا </a:t>
            </a:r>
            <a:r>
              <a:rPr lang="en-US" sz="35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 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066480" lvl="1" indent="-571329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Ø"/>
            </a:pPr>
            <a:r>
              <a:rPr lang="fa-IR" sz="3599" dirty="0">
                <a:solidFill>
                  <a:srgbClr val="002060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یک الگوریتم بهینه سازی برای یافتن حداقل یک تابع است.</a:t>
            </a:r>
            <a:endParaRPr lang="pt-BR" sz="3599" dirty="0">
              <a:solidFill>
                <a:srgbClr val="002060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651" y="3628322"/>
            <a:ext cx="11144700" cy="13661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برای یافتن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کمینه‌ی محلی 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یک تابع با استفاده از این الگوریتم، </a:t>
            </a:r>
            <a:b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</a:b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گام‌هایی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متناسب با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منفی گرادیان </a:t>
            </a:r>
            <a:r>
              <a:rPr lang="fa-IR" sz="3599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تابع در محل فعلی برداشته خواهد شد.</a:t>
            </a:r>
            <a:endParaRPr lang="pt-BR" sz="3599" dirty="0">
              <a:solidFill>
                <a:srgbClr val="002060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410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85691" y="1558558"/>
            <a:ext cx="5162248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گرادیان کاهشی(در یک بعد)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203415" y="3615517"/>
            <a:ext cx="3673018" cy="2631664"/>
            <a:chOff x="4204510" y="3615565"/>
            <a:chExt cx="3673975" cy="2632350"/>
          </a:xfrm>
        </p:grpSpPr>
        <p:cxnSp>
          <p:nvCxnSpPr>
            <p:cNvPr id="6" name="Shape 838"/>
            <p:cNvCxnSpPr/>
            <p:nvPr/>
          </p:nvCxnSpPr>
          <p:spPr>
            <a:xfrm rot="10800000">
              <a:off x="4670660" y="3615565"/>
              <a:ext cx="8700" cy="2305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Shape 839"/>
            <p:cNvCxnSpPr/>
            <p:nvPr/>
          </p:nvCxnSpPr>
          <p:spPr>
            <a:xfrm>
              <a:off x="4492985" y="5766115"/>
              <a:ext cx="338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" name="Shape 840"/>
            <p:cNvSpPr txBox="1"/>
            <p:nvPr/>
          </p:nvSpPr>
          <p:spPr>
            <a:xfrm>
              <a:off x="5981535" y="5831215"/>
              <a:ext cx="6060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w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" name="Shape 841"/>
            <p:cNvSpPr txBox="1"/>
            <p:nvPr/>
          </p:nvSpPr>
          <p:spPr>
            <a:xfrm>
              <a:off x="4204510" y="4303690"/>
              <a:ext cx="3846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0" name="Shape 842"/>
            <p:cNvSpPr/>
            <p:nvPr/>
          </p:nvSpPr>
          <p:spPr>
            <a:xfrm>
              <a:off x="5044984" y="3657615"/>
              <a:ext cx="2639370" cy="1672746"/>
            </a:xfrm>
            <a:custGeom>
              <a:avLst/>
              <a:gdLst/>
              <a:ahLst/>
              <a:cxnLst/>
              <a:rect l="0" t="0" r="0" b="0"/>
              <a:pathLst>
                <a:path w="98964" h="58698" extrusionOk="0">
                  <a:moveTo>
                    <a:pt x="0" y="1803"/>
                  </a:moveTo>
                  <a:cubicBezTo>
                    <a:pt x="7713" y="11285"/>
                    <a:pt x="29783" y="58998"/>
                    <a:pt x="46277" y="58697"/>
                  </a:cubicBezTo>
                  <a:cubicBezTo>
                    <a:pt x="62771" y="58397"/>
                    <a:pt x="90183" y="9783"/>
                    <a:pt x="98964" y="0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</p:grpSp>
      <p:sp>
        <p:nvSpPr>
          <p:cNvPr id="3" name="Rectangle 2"/>
          <p:cNvSpPr/>
          <p:nvPr/>
        </p:nvSpPr>
        <p:spPr>
          <a:xfrm>
            <a:off x="802158" y="2377653"/>
            <a:ext cx="5635011" cy="516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r-FR" sz="23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Gradient </a:t>
            </a:r>
            <a:r>
              <a:rPr lang="fr-FR" sz="2399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Descent</a:t>
            </a:r>
            <a:r>
              <a:rPr lang="fr-FR" sz="23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(in 1 dimension)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203415" y="3615517"/>
            <a:ext cx="3673018" cy="2631664"/>
            <a:chOff x="4204510" y="3615565"/>
            <a:chExt cx="3673975" cy="2632350"/>
          </a:xfrm>
        </p:grpSpPr>
        <p:cxnSp>
          <p:nvCxnSpPr>
            <p:cNvPr id="13" name="Shape 851"/>
            <p:cNvCxnSpPr/>
            <p:nvPr/>
          </p:nvCxnSpPr>
          <p:spPr>
            <a:xfrm rot="10800000">
              <a:off x="4670660" y="3615565"/>
              <a:ext cx="8700" cy="2305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" name="Shape 852"/>
            <p:cNvCxnSpPr/>
            <p:nvPr/>
          </p:nvCxnSpPr>
          <p:spPr>
            <a:xfrm>
              <a:off x="4492985" y="5766115"/>
              <a:ext cx="338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" name="Shape 853"/>
            <p:cNvSpPr txBox="1"/>
            <p:nvPr/>
          </p:nvSpPr>
          <p:spPr>
            <a:xfrm>
              <a:off x="5981535" y="5831215"/>
              <a:ext cx="6060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w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" name="Shape 854"/>
            <p:cNvSpPr txBox="1"/>
            <p:nvPr/>
          </p:nvSpPr>
          <p:spPr>
            <a:xfrm>
              <a:off x="4204510" y="4303690"/>
              <a:ext cx="3846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" name="Shape 855"/>
            <p:cNvSpPr/>
            <p:nvPr/>
          </p:nvSpPr>
          <p:spPr>
            <a:xfrm>
              <a:off x="5044984" y="3657615"/>
              <a:ext cx="2639370" cy="1672746"/>
            </a:xfrm>
            <a:custGeom>
              <a:avLst/>
              <a:gdLst/>
              <a:ahLst/>
              <a:cxnLst/>
              <a:rect l="0" t="0" r="0" b="0"/>
              <a:pathLst>
                <a:path w="98964" h="58698" extrusionOk="0">
                  <a:moveTo>
                    <a:pt x="0" y="1803"/>
                  </a:moveTo>
                  <a:cubicBezTo>
                    <a:pt x="7713" y="11285"/>
                    <a:pt x="29783" y="58998"/>
                    <a:pt x="46277" y="58697"/>
                  </a:cubicBezTo>
                  <a:cubicBezTo>
                    <a:pt x="62771" y="58397"/>
                    <a:pt x="90183" y="9783"/>
                    <a:pt x="98964" y="0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18" name="Shape 856"/>
            <p:cNvSpPr/>
            <p:nvPr/>
          </p:nvSpPr>
          <p:spPr>
            <a:xfrm>
              <a:off x="5686035" y="4864615"/>
              <a:ext cx="185400" cy="1854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2399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203415" y="3602620"/>
            <a:ext cx="3673018" cy="2631664"/>
            <a:chOff x="4204510" y="3602665"/>
            <a:chExt cx="3673975" cy="2632350"/>
          </a:xfrm>
        </p:grpSpPr>
        <p:cxnSp>
          <p:nvCxnSpPr>
            <p:cNvPr id="20" name="Shape 865"/>
            <p:cNvCxnSpPr/>
            <p:nvPr/>
          </p:nvCxnSpPr>
          <p:spPr>
            <a:xfrm rot="10800000">
              <a:off x="4670660" y="3602665"/>
              <a:ext cx="8700" cy="23058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Shape 866"/>
            <p:cNvCxnSpPr/>
            <p:nvPr/>
          </p:nvCxnSpPr>
          <p:spPr>
            <a:xfrm>
              <a:off x="4492985" y="5753215"/>
              <a:ext cx="33855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2" name="Shape 867"/>
            <p:cNvSpPr txBox="1"/>
            <p:nvPr/>
          </p:nvSpPr>
          <p:spPr>
            <a:xfrm>
              <a:off x="5981535" y="5818315"/>
              <a:ext cx="6060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w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" name="Shape 868"/>
            <p:cNvSpPr txBox="1"/>
            <p:nvPr/>
          </p:nvSpPr>
          <p:spPr>
            <a:xfrm>
              <a:off x="4204510" y="4290790"/>
              <a:ext cx="384600" cy="41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1" tIns="91401" rIns="91401" bIns="91401" anchor="t" anchorCtr="0">
              <a:noAutofit/>
            </a:bodyPr>
            <a:lstStyle/>
            <a:p>
              <a:r>
                <a:rPr lang="en" sz="2399">
                  <a:latin typeface="Montserrat"/>
                  <a:ea typeface="Montserrat"/>
                  <a:cs typeface="Montserrat"/>
                  <a:sym typeface="Montserrat"/>
                </a:rPr>
                <a:t>C</a:t>
              </a:r>
              <a:endParaRPr sz="2399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" name="Shape 869"/>
            <p:cNvSpPr/>
            <p:nvPr/>
          </p:nvSpPr>
          <p:spPr>
            <a:xfrm>
              <a:off x="5044984" y="3644715"/>
              <a:ext cx="2639370" cy="1672746"/>
            </a:xfrm>
            <a:custGeom>
              <a:avLst/>
              <a:gdLst/>
              <a:ahLst/>
              <a:cxnLst/>
              <a:rect l="0" t="0" r="0" b="0"/>
              <a:pathLst>
                <a:path w="98964" h="58698" extrusionOk="0">
                  <a:moveTo>
                    <a:pt x="0" y="1803"/>
                  </a:moveTo>
                  <a:cubicBezTo>
                    <a:pt x="7713" y="11285"/>
                    <a:pt x="29783" y="58998"/>
                    <a:pt x="46277" y="58697"/>
                  </a:cubicBezTo>
                  <a:cubicBezTo>
                    <a:pt x="62771" y="58397"/>
                    <a:pt x="90183" y="9783"/>
                    <a:pt x="98964" y="0"/>
                  </a:cubicBezTo>
                </a:path>
              </a:pathLst>
            </a:custGeom>
            <a:noFill/>
            <a:ln w="28575" cap="flat" cmpd="sng">
              <a:solidFill>
                <a:srgbClr val="990000"/>
              </a:solidFill>
              <a:prstDash val="solid"/>
              <a:round/>
              <a:headEnd type="triangle" w="med" len="med"/>
              <a:tailEnd type="triangle" w="med" len="med"/>
            </a:ln>
          </p:spPr>
        </p:sp>
        <p:sp>
          <p:nvSpPr>
            <p:cNvPr id="25" name="Shape 870"/>
            <p:cNvSpPr/>
            <p:nvPr/>
          </p:nvSpPr>
          <p:spPr>
            <a:xfrm>
              <a:off x="5686035" y="4851715"/>
              <a:ext cx="185400" cy="1854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1" tIns="91401" rIns="91401" bIns="91401" anchor="ctr" anchorCtr="0">
              <a:noAutofit/>
            </a:bodyPr>
            <a:lstStyle/>
            <a:p>
              <a:endParaRPr sz="2399"/>
            </a:p>
          </p:txBody>
        </p:sp>
        <p:cxnSp>
          <p:nvCxnSpPr>
            <p:cNvPr id="26" name="Shape 871"/>
            <p:cNvCxnSpPr/>
            <p:nvPr/>
          </p:nvCxnSpPr>
          <p:spPr>
            <a:xfrm>
              <a:off x="5290385" y="4290790"/>
              <a:ext cx="866400" cy="119190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70" name="Shape 867"/>
          <p:cNvSpPr txBox="1"/>
          <p:nvPr/>
        </p:nvSpPr>
        <p:spPr>
          <a:xfrm>
            <a:off x="5981535" y="5818315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Shape 868"/>
          <p:cNvSpPr txBox="1"/>
          <p:nvPr/>
        </p:nvSpPr>
        <p:spPr>
          <a:xfrm>
            <a:off x="4204510" y="4290790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1205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86329" y="1558558"/>
            <a:ext cx="5261609" cy="729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گرادیان کاهشی(در یک بعد)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8124" y="2377541"/>
            <a:ext cx="5635011" cy="516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063" indent="-418974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r-FR" sz="23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Gradient </a:t>
            </a:r>
            <a:r>
              <a:rPr lang="fr-FR" sz="2399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Descent</a:t>
            </a:r>
            <a:r>
              <a:rPr lang="fr-FR" sz="2399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(in 1 dimension)</a:t>
            </a:r>
          </a:p>
        </p:txBody>
      </p:sp>
      <p:cxnSp>
        <p:nvCxnSpPr>
          <p:cNvPr id="35" name="Shape 880"/>
          <p:cNvCxnSpPr/>
          <p:nvPr/>
        </p:nvCxnSpPr>
        <p:spPr>
          <a:xfrm rot="10800000">
            <a:off x="4669443" y="3602620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" name="Shape 881"/>
          <p:cNvCxnSpPr/>
          <p:nvPr/>
        </p:nvCxnSpPr>
        <p:spPr>
          <a:xfrm>
            <a:off x="4491815" y="5752610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" name="Shape 882"/>
          <p:cNvSpPr txBox="1"/>
          <p:nvPr/>
        </p:nvSpPr>
        <p:spPr>
          <a:xfrm>
            <a:off x="5979977" y="5817693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" name="Shape 883"/>
          <p:cNvSpPr txBox="1"/>
          <p:nvPr/>
        </p:nvSpPr>
        <p:spPr>
          <a:xfrm>
            <a:off x="4203414" y="4290566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" name="Shape 884"/>
          <p:cNvSpPr/>
          <p:nvPr/>
        </p:nvSpPr>
        <p:spPr>
          <a:xfrm>
            <a:off x="5043670" y="3644659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40" name="Shape 885"/>
          <p:cNvSpPr/>
          <p:nvPr/>
        </p:nvSpPr>
        <p:spPr>
          <a:xfrm>
            <a:off x="5889825" y="5091682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41" name="Shape 886"/>
          <p:cNvCxnSpPr/>
          <p:nvPr/>
        </p:nvCxnSpPr>
        <p:spPr>
          <a:xfrm>
            <a:off x="5579406" y="4773765"/>
            <a:ext cx="806190" cy="821186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Shape 867"/>
          <p:cNvSpPr txBox="1"/>
          <p:nvPr/>
        </p:nvSpPr>
        <p:spPr>
          <a:xfrm>
            <a:off x="5981535" y="5818315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Shape 868"/>
          <p:cNvSpPr txBox="1"/>
          <p:nvPr/>
        </p:nvSpPr>
        <p:spPr>
          <a:xfrm>
            <a:off x="4204510" y="4290790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141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18"/>
          <p:cNvSpPr txBox="1"/>
          <p:nvPr/>
        </p:nvSpPr>
        <p:spPr>
          <a:xfrm>
            <a:off x="1682361" y="94694"/>
            <a:ext cx="6645069" cy="7935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</a:rPr>
              <a:t>Challenges: Occlusion</a:t>
            </a:r>
          </a:p>
        </p:txBody>
      </p:sp>
      <p:pic>
        <p:nvPicPr>
          <p:cNvPr id="7" name="Shape 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23190" y="1341730"/>
            <a:ext cx="2695873" cy="359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427" y="1341741"/>
            <a:ext cx="2695873" cy="35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719" y="2131248"/>
            <a:ext cx="2466333" cy="1847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80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0570" y="1560015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r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به صورت بصری می توانیم مقدار انتخابی برای به حداقل رساندن هزینه را ببینیم!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" name="Shape 895"/>
          <p:cNvCxnSpPr/>
          <p:nvPr/>
        </p:nvCxnSpPr>
        <p:spPr>
          <a:xfrm rot="10800000">
            <a:off x="4669443" y="3602620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hape 896"/>
          <p:cNvCxnSpPr/>
          <p:nvPr/>
        </p:nvCxnSpPr>
        <p:spPr>
          <a:xfrm>
            <a:off x="4491815" y="5752610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Shape 897"/>
          <p:cNvSpPr txBox="1"/>
          <p:nvPr/>
        </p:nvSpPr>
        <p:spPr>
          <a:xfrm>
            <a:off x="5979977" y="5817693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Shape 898"/>
          <p:cNvSpPr txBox="1"/>
          <p:nvPr/>
        </p:nvSpPr>
        <p:spPr>
          <a:xfrm>
            <a:off x="4203414" y="4290566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899"/>
          <p:cNvSpPr/>
          <p:nvPr/>
        </p:nvSpPr>
        <p:spPr>
          <a:xfrm>
            <a:off x="5043670" y="3644659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23" name="Shape 900"/>
          <p:cNvSpPr/>
          <p:nvPr/>
        </p:nvSpPr>
        <p:spPr>
          <a:xfrm>
            <a:off x="6150207" y="5216849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10" name="Shape 867"/>
          <p:cNvSpPr txBox="1"/>
          <p:nvPr/>
        </p:nvSpPr>
        <p:spPr>
          <a:xfrm>
            <a:off x="5981535" y="5818315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68"/>
          <p:cNvSpPr txBox="1"/>
          <p:nvPr/>
        </p:nvSpPr>
        <p:spPr>
          <a:xfrm>
            <a:off x="4204510" y="4290790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kumimoji="0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0238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412" y="1535176"/>
            <a:ext cx="10458813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2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پیدا کردن این کمینه برای 1 بعد ساده است، اما تقریبا تمام مسائل ما دارای پارامترهای زیادی است، به این معنی که ما باید از جبر خطی </a:t>
            </a:r>
            <a:r>
              <a:rPr lang="en-US" sz="32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built-in</a:t>
            </a:r>
            <a:r>
              <a:rPr lang="fa-IR" sz="32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a-IR" sz="32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در کتابخانه یادگیری عمیق استفاده کنیم.</a:t>
            </a:r>
            <a:endParaRPr lang="fa-IR" sz="32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824" y="3363012"/>
            <a:ext cx="10458813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200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با استفاده از گرادیان کاهشی می‌توانیم بهترین پارامترها را برای به حداقل رساندن تابع هزینه بدست آوریم، به عنوان مثال، پیدا کردن بهترین مقادیر برای وزن ورودی‌های نورون.</a:t>
            </a:r>
            <a:endParaRPr lang="fa-IR" sz="32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7278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36612" y="1676400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حالا ما فقط یک مسئله برای حل کردن داریم، چگونه می‌توانیم پارامترهای مطلوب یا وزن‌ها را در کل شبکه تنظیم کنیم؟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6612" y="3423465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اینجاست که پس‌انتشار خطا یا</a:t>
            </a:r>
            <a:r>
              <a:rPr lang="en-US" sz="3599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backpropagation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مطرح می‌شود.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752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12813" y="1681827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پس‌انتشار خطا برای محاسبه سهم خطای هر نورون پس از پردازش یک دسته از داده ها استفاده می شود.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2812" y="3048000"/>
            <a:ext cx="10458813" cy="2003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این روش به شدت بر قاعده زنجیری برای پیدا کردن مشتق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یا </a:t>
            </a:r>
            <a:r>
              <a:rPr lang="en-US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chain rule</a:t>
            </a: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تکیه می کند تا از طریق شبکه عقب برود و این خطاها را محاسبه کند.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697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پس‌انتشار خطا و گرادیان کاهشی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0412" y="1676400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پس‌انتشار خطا با محاسبه خطای خروجی و با بازگشت لایه به لایه از خروجی به سمت ورودی انجام می دهد.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0412" y="3423465"/>
            <a:ext cx="10458813" cy="1366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063" indent="-418974" algn="justLow" rtl="1">
              <a:lnSpc>
                <a:spcPct val="115000"/>
              </a:lnSpc>
              <a:buClr>
                <a:srgbClr val="434343"/>
              </a:buClr>
              <a:buSzPts val="3000"/>
              <a:buFont typeface="Wingdings" panose="05000000000000000000" pitchFamily="2" charset="2"/>
              <a:buChar char="q"/>
            </a:pPr>
            <a:r>
              <a:rPr lang="fa-IR" sz="3599" b="1" dirty="0">
                <a:solidFill>
                  <a:srgbClr val="434343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برای هر مقدار ورودی نیاز به یک خروجی مورد انتظار دارد (یادگیری نظارت شده).</a:t>
            </a:r>
            <a:endParaRPr lang="fa-IR" sz="3599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44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7161" y="2772065"/>
            <a:ext cx="8653962" cy="10153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98" b="1" dirty="0">
                <a:hlinkClick r:id="rId2"/>
              </a:rPr>
              <a:t>playground.tensorflow.org</a:t>
            </a:r>
            <a:endParaRPr lang="en-US" sz="5998" b="1" dirty="0"/>
          </a:p>
        </p:txBody>
      </p:sp>
    </p:spTree>
    <p:extLst>
      <p:ext uri="{BB962C8B-B14F-4D97-AF65-F5344CB8AC3E}">
        <p14:creationId xmlns:p14="http://schemas.microsoft.com/office/powerpoint/2010/main" val="23734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پنجم: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71393"/>
            <a:ext cx="12102487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پیاده سازی در کراس</a:t>
            </a:r>
            <a:endParaRPr lang="en-US" sz="5398" b="1" dirty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Implementation with </a:t>
            </a:r>
            <a:r>
              <a:rPr lang="en-US" sz="4799" b="1" dirty="0" err="1">
                <a:latin typeface="Montserrat"/>
                <a:ea typeface="Montserrat"/>
                <a:cs typeface="Montserrat"/>
                <a:sym typeface="Montserrat"/>
              </a:rPr>
              <a:t>Keras</a:t>
            </a: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4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904" y="2591763"/>
            <a:ext cx="572798" cy="773726"/>
          </a:xfrm>
          <a:prstGeom prst="rect">
            <a:avLst/>
          </a:prstGeom>
        </p:spPr>
      </p:pic>
      <p:sp>
        <p:nvSpPr>
          <p:cNvPr id="228" name="TextBox 227"/>
          <p:cNvSpPr txBox="1"/>
          <p:nvPr/>
        </p:nvSpPr>
        <p:spPr>
          <a:xfrm>
            <a:off x="2234324" y="2296903"/>
            <a:ext cx="524366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b="1" dirty="0">
                <a:solidFill>
                  <a:prstClr val="black"/>
                </a:solidFill>
              </a:rPr>
              <a:t>5x5</a:t>
            </a:r>
          </a:p>
        </p:txBody>
      </p:sp>
      <p:cxnSp>
        <p:nvCxnSpPr>
          <p:cNvPr id="230" name="Straight Arrow Connector 229"/>
          <p:cNvCxnSpPr>
            <a:stCxn id="8" idx="2"/>
          </p:cNvCxnSpPr>
          <p:nvPr/>
        </p:nvCxnSpPr>
        <p:spPr>
          <a:xfrm flipH="1">
            <a:off x="2493303" y="3365491"/>
            <a:ext cx="1" cy="2927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49" name="Group 248"/>
          <p:cNvGrpSpPr/>
          <p:nvPr/>
        </p:nvGrpSpPr>
        <p:grpSpPr>
          <a:xfrm>
            <a:off x="1663287" y="3690854"/>
            <a:ext cx="3879229" cy="2775605"/>
            <a:chOff x="4805907" y="2766589"/>
            <a:chExt cx="4118174" cy="3459082"/>
          </a:xfrm>
        </p:grpSpPr>
        <p:grpSp>
          <p:nvGrpSpPr>
            <p:cNvPr id="224" name="Group 223"/>
            <p:cNvGrpSpPr/>
            <p:nvPr/>
          </p:nvGrpSpPr>
          <p:grpSpPr>
            <a:xfrm>
              <a:off x="5567422" y="2766589"/>
              <a:ext cx="3356659" cy="3459082"/>
              <a:chOff x="3981692" y="1916799"/>
              <a:chExt cx="4259483" cy="426233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72" t="3330" r="51955" b="5749"/>
              <a:stretch/>
            </p:blipFill>
            <p:spPr>
              <a:xfrm>
                <a:off x="3981692" y="1916799"/>
                <a:ext cx="347239" cy="400071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19050">
                <a:solidFill>
                  <a:schemeClr val="bg1"/>
                </a:solidFill>
              </a:ln>
            </p:spPr>
          </p:pic>
          <p:sp>
            <p:nvSpPr>
              <p:cNvPr id="12" name="Oval 11"/>
              <p:cNvSpPr/>
              <p:nvPr/>
            </p:nvSpPr>
            <p:spPr>
              <a:xfrm>
                <a:off x="7778187" y="2487878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778187" y="3069976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778187" y="3666332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731888" y="4994865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8009680" y="4333505"/>
                <a:ext cx="1" cy="499906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Oval 19"/>
              <p:cNvSpPr/>
              <p:nvPr/>
            </p:nvSpPr>
            <p:spPr>
              <a:xfrm>
                <a:off x="6261903" y="2581154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261903" y="3163252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261903" y="3759608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215604" y="5088141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215604" y="5716146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6493396" y="4398566"/>
                <a:ext cx="0" cy="528121"/>
              </a:xfrm>
              <a:prstGeom prst="line">
                <a:avLst/>
              </a:prstGeom>
              <a:ln w="57150">
                <a:solidFill>
                  <a:srgbClr val="C00000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25"/>
              <p:cNvSpPr/>
              <p:nvPr/>
            </p:nvSpPr>
            <p:spPr>
              <a:xfrm>
                <a:off x="6261903" y="1940096"/>
                <a:ext cx="462988" cy="462987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126"/>
                <a:endParaRPr lang="en-US" sz="1799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8" name="Straight Connector 27"/>
              <p:cNvCxnSpPr>
                <a:endCxn id="26" idx="2"/>
              </p:cNvCxnSpPr>
              <p:nvPr/>
            </p:nvCxnSpPr>
            <p:spPr>
              <a:xfrm>
                <a:off x="4328931" y="2171589"/>
                <a:ext cx="1932972" cy="1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endCxn id="20" idx="2"/>
              </p:cNvCxnSpPr>
              <p:nvPr/>
            </p:nvCxnSpPr>
            <p:spPr>
              <a:xfrm>
                <a:off x="4328931" y="2193055"/>
                <a:ext cx="1932972" cy="61959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endCxn id="24" idx="2"/>
              </p:cNvCxnSpPr>
              <p:nvPr/>
            </p:nvCxnSpPr>
            <p:spPr>
              <a:xfrm>
                <a:off x="4363655" y="2204673"/>
                <a:ext cx="1851949" cy="374296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endCxn id="22" idx="2"/>
              </p:cNvCxnSpPr>
              <p:nvPr/>
            </p:nvCxnSpPr>
            <p:spPr>
              <a:xfrm>
                <a:off x="4346293" y="2193055"/>
                <a:ext cx="1915610" cy="179804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endCxn id="26" idx="2"/>
              </p:cNvCxnSpPr>
              <p:nvPr/>
            </p:nvCxnSpPr>
            <p:spPr>
              <a:xfrm flipV="1">
                <a:off x="4328931" y="2171590"/>
                <a:ext cx="1932972" cy="35549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endCxn id="21" idx="2"/>
              </p:cNvCxnSpPr>
              <p:nvPr/>
            </p:nvCxnSpPr>
            <p:spPr>
              <a:xfrm>
                <a:off x="4305782" y="2538700"/>
                <a:ext cx="1956121" cy="85604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endCxn id="23" idx="2"/>
              </p:cNvCxnSpPr>
              <p:nvPr/>
            </p:nvCxnSpPr>
            <p:spPr>
              <a:xfrm>
                <a:off x="4328931" y="2204673"/>
                <a:ext cx="1886673" cy="311496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endCxn id="20" idx="2"/>
              </p:cNvCxnSpPr>
              <p:nvPr/>
            </p:nvCxnSpPr>
            <p:spPr>
              <a:xfrm>
                <a:off x="4317356" y="2527082"/>
                <a:ext cx="1944547" cy="28556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>
                <a:endCxn id="22" idx="2"/>
              </p:cNvCxnSpPr>
              <p:nvPr/>
            </p:nvCxnSpPr>
            <p:spPr>
              <a:xfrm>
                <a:off x="4288419" y="2527082"/>
                <a:ext cx="1973484" cy="146402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24" idx="2"/>
              </p:cNvCxnSpPr>
              <p:nvPr/>
            </p:nvCxnSpPr>
            <p:spPr>
              <a:xfrm>
                <a:off x="4340506" y="2592772"/>
                <a:ext cx="1875098" cy="335486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282632" y="2548547"/>
                <a:ext cx="1921398" cy="278270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endCxn id="21" idx="2"/>
              </p:cNvCxnSpPr>
              <p:nvPr/>
            </p:nvCxnSpPr>
            <p:spPr>
              <a:xfrm>
                <a:off x="4305781" y="2173837"/>
                <a:ext cx="1956122" cy="122090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>
                <a:endCxn id="26" idx="2"/>
              </p:cNvCxnSpPr>
              <p:nvPr/>
            </p:nvCxnSpPr>
            <p:spPr>
              <a:xfrm flipV="1">
                <a:off x="4317356" y="2171590"/>
                <a:ext cx="1944547" cy="64105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>
                <a:endCxn id="20" idx="2"/>
              </p:cNvCxnSpPr>
              <p:nvPr/>
            </p:nvCxnSpPr>
            <p:spPr>
              <a:xfrm flipV="1">
                <a:off x="4363655" y="2812648"/>
                <a:ext cx="1898248" cy="4245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>
                <a:endCxn id="21" idx="2"/>
              </p:cNvCxnSpPr>
              <p:nvPr/>
            </p:nvCxnSpPr>
            <p:spPr>
              <a:xfrm>
                <a:off x="4328931" y="2833874"/>
                <a:ext cx="1932972" cy="56087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>
                <a:endCxn id="22" idx="2"/>
              </p:cNvCxnSpPr>
              <p:nvPr/>
            </p:nvCxnSpPr>
            <p:spPr>
              <a:xfrm>
                <a:off x="4328931" y="2856872"/>
                <a:ext cx="1932972" cy="113423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>
                <a:endCxn id="23" idx="2"/>
              </p:cNvCxnSpPr>
              <p:nvPr/>
            </p:nvCxnSpPr>
            <p:spPr>
              <a:xfrm>
                <a:off x="4271058" y="2855101"/>
                <a:ext cx="1944546" cy="246453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>
                <a:endCxn id="24" idx="2"/>
              </p:cNvCxnSpPr>
              <p:nvPr/>
            </p:nvCxnSpPr>
            <p:spPr>
              <a:xfrm>
                <a:off x="4271057" y="2849491"/>
                <a:ext cx="1944547" cy="309814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endCxn id="26" idx="2"/>
              </p:cNvCxnSpPr>
              <p:nvPr/>
            </p:nvCxnSpPr>
            <p:spPr>
              <a:xfrm flipV="1">
                <a:off x="4317356" y="2171590"/>
                <a:ext cx="1944547" cy="100592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>
                <a:endCxn id="20" idx="2"/>
              </p:cNvCxnSpPr>
              <p:nvPr/>
            </p:nvCxnSpPr>
            <p:spPr>
              <a:xfrm flipV="1">
                <a:off x="4305780" y="2812648"/>
                <a:ext cx="1956123" cy="39314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>
                <a:endCxn id="21" idx="2"/>
              </p:cNvCxnSpPr>
              <p:nvPr/>
            </p:nvCxnSpPr>
            <p:spPr>
              <a:xfrm>
                <a:off x="4328931" y="3227014"/>
                <a:ext cx="1932972" cy="1677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>
                <a:endCxn id="23" idx="2"/>
              </p:cNvCxnSpPr>
              <p:nvPr/>
            </p:nvCxnSpPr>
            <p:spPr>
              <a:xfrm>
                <a:off x="4305780" y="3204008"/>
                <a:ext cx="1909824" cy="211562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>
                <a:endCxn id="24" idx="2"/>
              </p:cNvCxnSpPr>
              <p:nvPr/>
            </p:nvCxnSpPr>
            <p:spPr>
              <a:xfrm>
                <a:off x="4305779" y="3214353"/>
                <a:ext cx="1909825" cy="273328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>
                <a:endCxn id="26" idx="2"/>
              </p:cNvCxnSpPr>
              <p:nvPr/>
            </p:nvCxnSpPr>
            <p:spPr>
              <a:xfrm flipV="1">
                <a:off x="4305778" y="2171590"/>
                <a:ext cx="1956125" cy="139345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>
                <a:endCxn id="24" idx="2"/>
              </p:cNvCxnSpPr>
              <p:nvPr/>
            </p:nvCxnSpPr>
            <p:spPr>
              <a:xfrm>
                <a:off x="4340505" y="3565040"/>
                <a:ext cx="1875099" cy="238260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endCxn id="20" idx="2"/>
              </p:cNvCxnSpPr>
              <p:nvPr/>
            </p:nvCxnSpPr>
            <p:spPr>
              <a:xfrm flipV="1">
                <a:off x="4340504" y="2812648"/>
                <a:ext cx="1921399" cy="76095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endCxn id="21" idx="2"/>
              </p:cNvCxnSpPr>
              <p:nvPr/>
            </p:nvCxnSpPr>
            <p:spPr>
              <a:xfrm flipV="1">
                <a:off x="4328930" y="3394746"/>
                <a:ext cx="1932973" cy="19175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endCxn id="23" idx="2"/>
              </p:cNvCxnSpPr>
              <p:nvPr/>
            </p:nvCxnSpPr>
            <p:spPr>
              <a:xfrm>
                <a:off x="4305777" y="3577177"/>
                <a:ext cx="1909827" cy="174245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>
                <a:endCxn id="22" idx="2"/>
              </p:cNvCxnSpPr>
              <p:nvPr/>
            </p:nvCxnSpPr>
            <p:spPr>
              <a:xfrm>
                <a:off x="4317356" y="3640577"/>
                <a:ext cx="1944547" cy="35052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>
                <a:stCxn id="7" idx="3"/>
                <a:endCxn id="26" idx="2"/>
              </p:cNvCxnSpPr>
              <p:nvPr/>
            </p:nvCxnSpPr>
            <p:spPr>
              <a:xfrm flipV="1">
                <a:off x="4328931" y="2171590"/>
                <a:ext cx="1932972" cy="174556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7" idx="3"/>
                <a:endCxn id="20" idx="2"/>
              </p:cNvCxnSpPr>
              <p:nvPr/>
            </p:nvCxnSpPr>
            <p:spPr>
              <a:xfrm flipV="1">
                <a:off x="4328931" y="2812648"/>
                <a:ext cx="1932972" cy="110450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>
                <a:stCxn id="7" idx="3"/>
                <a:endCxn id="21" idx="2"/>
              </p:cNvCxnSpPr>
              <p:nvPr/>
            </p:nvCxnSpPr>
            <p:spPr>
              <a:xfrm flipV="1">
                <a:off x="4328931" y="3394746"/>
                <a:ext cx="1932972" cy="52241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>
                <a:stCxn id="7" idx="3"/>
                <a:endCxn id="22" idx="2"/>
              </p:cNvCxnSpPr>
              <p:nvPr/>
            </p:nvCxnSpPr>
            <p:spPr>
              <a:xfrm>
                <a:off x="4328931" y="3917156"/>
                <a:ext cx="1932972" cy="7394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>
                <a:stCxn id="7" idx="3"/>
                <a:endCxn id="23" idx="2"/>
              </p:cNvCxnSpPr>
              <p:nvPr/>
            </p:nvCxnSpPr>
            <p:spPr>
              <a:xfrm>
                <a:off x="4328931" y="3917156"/>
                <a:ext cx="1886673" cy="140247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>
                <a:stCxn id="7" idx="3"/>
                <a:endCxn id="24" idx="2"/>
              </p:cNvCxnSpPr>
              <p:nvPr/>
            </p:nvCxnSpPr>
            <p:spPr>
              <a:xfrm>
                <a:off x="4328931" y="3917156"/>
                <a:ext cx="1886673" cy="203048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>
                <a:endCxn id="26" idx="2"/>
              </p:cNvCxnSpPr>
              <p:nvPr/>
            </p:nvCxnSpPr>
            <p:spPr>
              <a:xfrm flipV="1">
                <a:off x="4328930" y="2171590"/>
                <a:ext cx="1932973" cy="209861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>
                <a:endCxn id="20" idx="2"/>
              </p:cNvCxnSpPr>
              <p:nvPr/>
            </p:nvCxnSpPr>
            <p:spPr>
              <a:xfrm flipV="1">
                <a:off x="4340504" y="2812648"/>
                <a:ext cx="1921399" cy="147274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>
                <a:endCxn id="21" idx="2"/>
              </p:cNvCxnSpPr>
              <p:nvPr/>
            </p:nvCxnSpPr>
            <p:spPr>
              <a:xfrm flipV="1">
                <a:off x="4352076" y="3394746"/>
                <a:ext cx="1909827" cy="887597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>
                <a:stCxn id="22" idx="2"/>
              </p:cNvCxnSpPr>
              <p:nvPr/>
            </p:nvCxnSpPr>
            <p:spPr>
              <a:xfrm flipH="1">
                <a:off x="4340503" y="3991102"/>
                <a:ext cx="1921400" cy="28887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endCxn id="23" idx="2"/>
              </p:cNvCxnSpPr>
              <p:nvPr/>
            </p:nvCxnSpPr>
            <p:spPr>
              <a:xfrm>
                <a:off x="4340503" y="4297431"/>
                <a:ext cx="1875101" cy="102220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>
                <a:endCxn id="24" idx="2"/>
              </p:cNvCxnSpPr>
              <p:nvPr/>
            </p:nvCxnSpPr>
            <p:spPr>
              <a:xfrm>
                <a:off x="4328930" y="4303808"/>
                <a:ext cx="1886674" cy="164383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endCxn id="26" idx="2"/>
              </p:cNvCxnSpPr>
              <p:nvPr/>
            </p:nvCxnSpPr>
            <p:spPr>
              <a:xfrm flipV="1">
                <a:off x="4352076" y="2171590"/>
                <a:ext cx="1909827" cy="2421025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endCxn id="20" idx="2"/>
              </p:cNvCxnSpPr>
              <p:nvPr/>
            </p:nvCxnSpPr>
            <p:spPr>
              <a:xfrm flipV="1">
                <a:off x="4363653" y="2812648"/>
                <a:ext cx="1898250" cy="178927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endCxn id="21" idx="2"/>
              </p:cNvCxnSpPr>
              <p:nvPr/>
            </p:nvCxnSpPr>
            <p:spPr>
              <a:xfrm flipV="1">
                <a:off x="4363653" y="3394746"/>
                <a:ext cx="1898250" cy="121348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>
                <a:endCxn id="22" idx="2"/>
              </p:cNvCxnSpPr>
              <p:nvPr/>
            </p:nvCxnSpPr>
            <p:spPr>
              <a:xfrm flipV="1">
                <a:off x="4352076" y="3991102"/>
                <a:ext cx="1909827" cy="64192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>
                <a:endCxn id="23" idx="2"/>
              </p:cNvCxnSpPr>
              <p:nvPr/>
            </p:nvCxnSpPr>
            <p:spPr>
              <a:xfrm>
                <a:off x="4328929" y="4642393"/>
                <a:ext cx="1886675" cy="67724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>
                <a:endCxn id="24" idx="2"/>
              </p:cNvCxnSpPr>
              <p:nvPr/>
            </p:nvCxnSpPr>
            <p:spPr>
              <a:xfrm>
                <a:off x="4317356" y="4650481"/>
                <a:ext cx="1898248" cy="129715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>
                <a:endCxn id="26" idx="2"/>
              </p:cNvCxnSpPr>
              <p:nvPr/>
            </p:nvCxnSpPr>
            <p:spPr>
              <a:xfrm flipV="1">
                <a:off x="4305776" y="2171590"/>
                <a:ext cx="1956127" cy="2792414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>
                <a:endCxn id="20" idx="2"/>
              </p:cNvCxnSpPr>
              <p:nvPr/>
            </p:nvCxnSpPr>
            <p:spPr>
              <a:xfrm flipV="1">
                <a:off x="4317354" y="2812648"/>
                <a:ext cx="1944549" cy="216836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>
                <a:endCxn id="21" idx="2"/>
              </p:cNvCxnSpPr>
              <p:nvPr/>
            </p:nvCxnSpPr>
            <p:spPr>
              <a:xfrm flipV="1">
                <a:off x="4317356" y="3394746"/>
                <a:ext cx="1944547" cy="1569258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>
                <a:endCxn id="22" idx="2"/>
              </p:cNvCxnSpPr>
              <p:nvPr/>
            </p:nvCxnSpPr>
            <p:spPr>
              <a:xfrm flipV="1">
                <a:off x="4328929" y="3991102"/>
                <a:ext cx="1932974" cy="98851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>
                <a:endCxn id="23" idx="2"/>
              </p:cNvCxnSpPr>
              <p:nvPr/>
            </p:nvCxnSpPr>
            <p:spPr>
              <a:xfrm>
                <a:off x="4305775" y="5025239"/>
                <a:ext cx="1909829" cy="294396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>
                <a:endCxn id="24" idx="2"/>
              </p:cNvCxnSpPr>
              <p:nvPr/>
            </p:nvCxnSpPr>
            <p:spPr>
              <a:xfrm>
                <a:off x="4305776" y="5037950"/>
                <a:ext cx="1909828" cy="909690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endCxn id="26" idx="2"/>
              </p:cNvCxnSpPr>
              <p:nvPr/>
            </p:nvCxnSpPr>
            <p:spPr>
              <a:xfrm flipV="1">
                <a:off x="4317354" y="2171590"/>
                <a:ext cx="1944549" cy="345516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>
                <a:endCxn id="24" idx="2"/>
              </p:cNvCxnSpPr>
              <p:nvPr/>
            </p:nvCxnSpPr>
            <p:spPr>
              <a:xfrm>
                <a:off x="4317354" y="5551128"/>
                <a:ext cx="1898250" cy="396512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>
                <a:endCxn id="23" idx="2"/>
              </p:cNvCxnSpPr>
              <p:nvPr/>
            </p:nvCxnSpPr>
            <p:spPr>
              <a:xfrm flipV="1">
                <a:off x="4305775" y="5319635"/>
                <a:ext cx="1909829" cy="23149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endCxn id="22" idx="2"/>
              </p:cNvCxnSpPr>
              <p:nvPr/>
            </p:nvCxnSpPr>
            <p:spPr>
              <a:xfrm flipV="1">
                <a:off x="4328929" y="3991102"/>
                <a:ext cx="1932974" cy="160008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>
                <a:endCxn id="21" idx="2"/>
              </p:cNvCxnSpPr>
              <p:nvPr/>
            </p:nvCxnSpPr>
            <p:spPr>
              <a:xfrm flipV="1">
                <a:off x="4328929" y="3394746"/>
                <a:ext cx="1932974" cy="2185623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>
                <a:endCxn id="20" idx="2"/>
              </p:cNvCxnSpPr>
              <p:nvPr/>
            </p:nvCxnSpPr>
            <p:spPr>
              <a:xfrm flipV="1">
                <a:off x="4340503" y="2812648"/>
                <a:ext cx="1921400" cy="2761639"/>
              </a:xfrm>
              <a:prstGeom prst="line">
                <a:avLst/>
              </a:prstGeom>
              <a:ln w="190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>
                <a:stCxn id="26" idx="6"/>
                <a:endCxn id="12" idx="2"/>
              </p:cNvCxnSpPr>
              <p:nvPr/>
            </p:nvCxnSpPr>
            <p:spPr>
              <a:xfrm>
                <a:off x="6724891" y="2171590"/>
                <a:ext cx="1053296" cy="547782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>
                <a:stCxn id="26" idx="6"/>
                <a:endCxn id="13" idx="2"/>
              </p:cNvCxnSpPr>
              <p:nvPr/>
            </p:nvCxnSpPr>
            <p:spPr>
              <a:xfrm>
                <a:off x="6724891" y="2171590"/>
                <a:ext cx="1053296" cy="112988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>
                <a:stCxn id="26" idx="6"/>
                <a:endCxn id="14" idx="2"/>
              </p:cNvCxnSpPr>
              <p:nvPr/>
            </p:nvCxnSpPr>
            <p:spPr>
              <a:xfrm>
                <a:off x="6724891" y="2171590"/>
                <a:ext cx="1053296" cy="17262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>
                <a:stCxn id="26" idx="6"/>
                <a:endCxn id="15" idx="2"/>
              </p:cNvCxnSpPr>
              <p:nvPr/>
            </p:nvCxnSpPr>
            <p:spPr>
              <a:xfrm>
                <a:off x="6724891" y="2171590"/>
                <a:ext cx="1006997" cy="3054769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>
                <a:stCxn id="24" idx="6"/>
                <a:endCxn id="15" idx="2"/>
              </p:cNvCxnSpPr>
              <p:nvPr/>
            </p:nvCxnSpPr>
            <p:spPr>
              <a:xfrm flipV="1">
                <a:off x="6678592" y="5226359"/>
                <a:ext cx="1053296" cy="72128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>
                <a:stCxn id="24" idx="6"/>
                <a:endCxn id="14" idx="2"/>
              </p:cNvCxnSpPr>
              <p:nvPr/>
            </p:nvCxnSpPr>
            <p:spPr>
              <a:xfrm flipV="1">
                <a:off x="6678592" y="3897826"/>
                <a:ext cx="1099595" cy="204981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>
                <a:stCxn id="24" idx="6"/>
                <a:endCxn id="13" idx="2"/>
              </p:cNvCxnSpPr>
              <p:nvPr/>
            </p:nvCxnSpPr>
            <p:spPr>
              <a:xfrm flipV="1">
                <a:off x="6678592" y="3301470"/>
                <a:ext cx="1099595" cy="264617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>
                <a:stCxn id="12" idx="2"/>
                <a:endCxn id="24" idx="6"/>
              </p:cNvCxnSpPr>
              <p:nvPr/>
            </p:nvCxnSpPr>
            <p:spPr>
              <a:xfrm flipH="1">
                <a:off x="6678592" y="2719372"/>
                <a:ext cx="1099595" cy="322826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>
                <a:stCxn id="13" idx="2"/>
                <a:endCxn id="20" idx="6"/>
              </p:cNvCxnSpPr>
              <p:nvPr/>
            </p:nvCxnSpPr>
            <p:spPr>
              <a:xfrm flipH="1" flipV="1">
                <a:off x="6724891" y="2812648"/>
                <a:ext cx="1053296" cy="488822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stCxn id="20" idx="6"/>
                <a:endCxn id="14" idx="2"/>
              </p:cNvCxnSpPr>
              <p:nvPr/>
            </p:nvCxnSpPr>
            <p:spPr>
              <a:xfrm>
                <a:off x="6724891" y="2812648"/>
                <a:ext cx="1053296" cy="1085178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20" idx="6"/>
                <a:endCxn id="15" idx="2"/>
              </p:cNvCxnSpPr>
              <p:nvPr/>
            </p:nvCxnSpPr>
            <p:spPr>
              <a:xfrm>
                <a:off x="6724891" y="2812648"/>
                <a:ext cx="1006997" cy="2413711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>
                <a:stCxn id="21" idx="6"/>
                <a:endCxn id="12" idx="2"/>
              </p:cNvCxnSpPr>
              <p:nvPr/>
            </p:nvCxnSpPr>
            <p:spPr>
              <a:xfrm flipV="1">
                <a:off x="6724891" y="2719372"/>
                <a:ext cx="1053296" cy="675374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21" idx="6"/>
                <a:endCxn id="13" idx="2"/>
              </p:cNvCxnSpPr>
              <p:nvPr/>
            </p:nvCxnSpPr>
            <p:spPr>
              <a:xfrm flipV="1">
                <a:off x="6724891" y="3301470"/>
                <a:ext cx="1053296" cy="932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>
                <a:stCxn id="21" idx="6"/>
                <a:endCxn id="14" idx="2"/>
              </p:cNvCxnSpPr>
              <p:nvPr/>
            </p:nvCxnSpPr>
            <p:spPr>
              <a:xfrm>
                <a:off x="6724891" y="3394746"/>
                <a:ext cx="1053296" cy="50308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>
                <a:stCxn id="21" idx="6"/>
                <a:endCxn id="15" idx="2"/>
              </p:cNvCxnSpPr>
              <p:nvPr/>
            </p:nvCxnSpPr>
            <p:spPr>
              <a:xfrm>
                <a:off x="6724891" y="3394746"/>
                <a:ext cx="1006997" cy="183161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22" idx="6"/>
                <a:endCxn id="12" idx="2"/>
              </p:cNvCxnSpPr>
              <p:nvPr/>
            </p:nvCxnSpPr>
            <p:spPr>
              <a:xfrm flipV="1">
                <a:off x="6724891" y="2719372"/>
                <a:ext cx="1053296" cy="127173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>
                <a:stCxn id="22" idx="6"/>
                <a:endCxn id="13" idx="2"/>
              </p:cNvCxnSpPr>
              <p:nvPr/>
            </p:nvCxnSpPr>
            <p:spPr>
              <a:xfrm flipV="1">
                <a:off x="6724891" y="3301470"/>
                <a:ext cx="1053296" cy="689632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>
                <a:stCxn id="22" idx="6"/>
                <a:endCxn id="14" idx="2"/>
              </p:cNvCxnSpPr>
              <p:nvPr/>
            </p:nvCxnSpPr>
            <p:spPr>
              <a:xfrm flipV="1">
                <a:off x="6724891" y="3897826"/>
                <a:ext cx="1053296" cy="932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>
                <a:stCxn id="22" idx="6"/>
                <a:endCxn id="15" idx="2"/>
              </p:cNvCxnSpPr>
              <p:nvPr/>
            </p:nvCxnSpPr>
            <p:spPr>
              <a:xfrm>
                <a:off x="6724891" y="3991102"/>
                <a:ext cx="1006997" cy="1235257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>
                <a:stCxn id="23" idx="6"/>
                <a:endCxn id="12" idx="2"/>
              </p:cNvCxnSpPr>
              <p:nvPr/>
            </p:nvCxnSpPr>
            <p:spPr>
              <a:xfrm flipV="1">
                <a:off x="6678592" y="2719372"/>
                <a:ext cx="1099595" cy="2600263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>
                <a:stCxn id="23" idx="6"/>
                <a:endCxn id="13" idx="2"/>
              </p:cNvCxnSpPr>
              <p:nvPr/>
            </p:nvCxnSpPr>
            <p:spPr>
              <a:xfrm flipV="1">
                <a:off x="6678592" y="3301470"/>
                <a:ext cx="1099595" cy="201816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>
                <a:stCxn id="23" idx="6"/>
                <a:endCxn id="14" idx="2"/>
              </p:cNvCxnSpPr>
              <p:nvPr/>
            </p:nvCxnSpPr>
            <p:spPr>
              <a:xfrm flipV="1">
                <a:off x="6678592" y="3897826"/>
                <a:ext cx="1099595" cy="1421809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>
                <a:stCxn id="23" idx="6"/>
                <a:endCxn id="15" idx="2"/>
              </p:cNvCxnSpPr>
              <p:nvPr/>
            </p:nvCxnSpPr>
            <p:spPr>
              <a:xfrm flipV="1">
                <a:off x="6678592" y="5226359"/>
                <a:ext cx="1053296" cy="9327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8" name="Freeform 237"/>
            <p:cNvSpPr/>
            <p:nvPr/>
          </p:nvSpPr>
          <p:spPr>
            <a:xfrm>
              <a:off x="4988578" y="2811707"/>
              <a:ext cx="474672" cy="3113589"/>
            </a:xfrm>
            <a:custGeom>
              <a:avLst/>
              <a:gdLst>
                <a:gd name="connsiteX0" fmla="*/ 439948 w 474672"/>
                <a:gd name="connsiteY0" fmla="*/ 0 h 3113589"/>
                <a:gd name="connsiteX1" fmla="*/ 110 w 474672"/>
                <a:gd name="connsiteY1" fmla="*/ 1562582 h 3113589"/>
                <a:gd name="connsiteX2" fmla="*/ 474672 w 474672"/>
                <a:gd name="connsiteY2" fmla="*/ 3113589 h 311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672" h="3113589">
                  <a:moveTo>
                    <a:pt x="439948" y="0"/>
                  </a:moveTo>
                  <a:cubicBezTo>
                    <a:pt x="217135" y="521825"/>
                    <a:pt x="-5677" y="1043651"/>
                    <a:pt x="110" y="1562582"/>
                  </a:cubicBezTo>
                  <a:cubicBezTo>
                    <a:pt x="5897" y="2081513"/>
                    <a:pt x="474672" y="3113589"/>
                    <a:pt x="474672" y="311358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black"/>
                </a:solidFill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 rot="16200000">
              <a:off x="4370018" y="4212439"/>
              <a:ext cx="1263758" cy="39197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defTabSz="914126"/>
              <a:r>
                <a:rPr lang="en-US" sz="1799" b="1" dirty="0">
                  <a:solidFill>
                    <a:srgbClr val="850000"/>
                  </a:solidFill>
                </a:rPr>
                <a:t>25 pixels</a:t>
              </a: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4800909" y="3308724"/>
            <a:ext cx="975782" cy="36923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 err="1">
                <a:solidFill>
                  <a:srgbClr val="850000"/>
                </a:solidFill>
              </a:rPr>
              <a:t>Softmax</a:t>
            </a:r>
            <a:endParaRPr lang="en-US" sz="1799" dirty="0">
              <a:solidFill>
                <a:srgbClr val="850000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42151" y="2994565"/>
            <a:ext cx="605905" cy="36923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 err="1">
                <a:solidFill>
                  <a:srgbClr val="850000"/>
                </a:solidFill>
              </a:rPr>
              <a:t>Relu</a:t>
            </a:r>
            <a:endParaRPr lang="en-US" sz="1799" dirty="0">
              <a:solidFill>
                <a:srgbClr val="850000"/>
              </a:solidFill>
            </a:endParaRPr>
          </a:p>
        </p:txBody>
      </p:sp>
      <p:pic>
        <p:nvPicPr>
          <p:cNvPr id="248" name="Picture 2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700" y="1547180"/>
            <a:ext cx="7084755" cy="866549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066" y="2668993"/>
            <a:ext cx="2380630" cy="1923549"/>
          </a:xfrm>
          <a:prstGeom prst="rect">
            <a:avLst/>
          </a:prstGeom>
        </p:spPr>
      </p:pic>
      <p:sp>
        <p:nvSpPr>
          <p:cNvPr id="252" name="TextBox 251"/>
          <p:cNvSpPr txBox="1"/>
          <p:nvPr/>
        </p:nvSpPr>
        <p:spPr>
          <a:xfrm>
            <a:off x="3533202" y="3270586"/>
            <a:ext cx="1267709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</a:rPr>
              <a:t>64 Neurons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5576883" y="4028866"/>
            <a:ext cx="301607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</a:rPr>
              <a:t>0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5576883" y="4399911"/>
            <a:ext cx="301607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57" name="TextBox 256"/>
          <p:cNvSpPr txBox="1"/>
          <p:nvPr/>
        </p:nvSpPr>
        <p:spPr>
          <a:xfrm>
            <a:off x="5576883" y="4794992"/>
            <a:ext cx="301607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258" name="TextBox 257"/>
          <p:cNvSpPr txBox="1"/>
          <p:nvPr/>
        </p:nvSpPr>
        <p:spPr>
          <a:xfrm>
            <a:off x="5576883" y="5644004"/>
            <a:ext cx="301607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26"/>
            <a:r>
              <a:rPr lang="en-US" sz="1799" dirty="0">
                <a:solidFill>
                  <a:prstClr val="black"/>
                </a:solidFill>
              </a:rPr>
              <a:t>9</a:t>
            </a:r>
          </a:p>
        </p:txBody>
      </p:sp>
      <p:pic>
        <p:nvPicPr>
          <p:cNvPr id="259" name="Picture 2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539" y="4872553"/>
            <a:ext cx="3751391" cy="1404741"/>
          </a:xfrm>
          <a:prstGeom prst="rect">
            <a:avLst/>
          </a:prstGeom>
        </p:spPr>
      </p:pic>
      <p:sp>
        <p:nvSpPr>
          <p:cNvPr id="119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کراس- معماری مدل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0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31" y="1623310"/>
            <a:ext cx="6113458" cy="866549"/>
          </a:xfrm>
          <a:prstGeom prst="rect">
            <a:avLst/>
          </a:prstGeom>
        </p:spPr>
      </p:pic>
      <p:pic>
        <p:nvPicPr>
          <p:cNvPr id="8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072" y="3055753"/>
            <a:ext cx="3277443" cy="32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 – تابع هزینه و بهینه سازی</a:t>
            </a:r>
            <a:endParaRPr lang="en-US" b="1" dirty="0">
              <a:cs typeface="B Nazanin" panose="00000400000000000000" pitchFamily="2" charset="-78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005579" y="2579053"/>
            <a:ext cx="6014931" cy="3633019"/>
            <a:chOff x="1005841" y="2578831"/>
            <a:chExt cx="6016498" cy="3633965"/>
          </a:xfrm>
        </p:grpSpPr>
        <p:grpSp>
          <p:nvGrpSpPr>
            <p:cNvPr id="12" name="Group 11"/>
            <p:cNvGrpSpPr/>
            <p:nvPr/>
          </p:nvGrpSpPr>
          <p:grpSpPr>
            <a:xfrm>
              <a:off x="1005841" y="2578831"/>
              <a:ext cx="6016498" cy="3633965"/>
              <a:chOff x="1005841" y="2578831"/>
              <a:chExt cx="6016498" cy="363396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841" y="2578831"/>
                <a:ext cx="6016498" cy="363396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b="18039"/>
              <a:stretch/>
            </p:blipFill>
            <p:spPr>
              <a:xfrm>
                <a:off x="1113727" y="3643338"/>
                <a:ext cx="5800725" cy="1233462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2225040" y="4876800"/>
              <a:ext cx="2545080" cy="2743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en-US" sz="1799">
                <a:solidFill>
                  <a:prstClr val="white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103120" y="4532973"/>
              <a:ext cx="0" cy="4809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2453640" y="3643338"/>
              <a:ext cx="0" cy="46960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344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9" y="1932119"/>
            <a:ext cx="5464213" cy="1300307"/>
          </a:xfrm>
          <a:prstGeom prst="rect">
            <a:avLst/>
          </a:prstGeom>
        </p:spPr>
      </p:pic>
      <p:cxnSp>
        <p:nvCxnSpPr>
          <p:cNvPr id="7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  <a:br>
              <a:rPr lang="en-US" b="1" dirty="0" smtClean="0">
                <a:cs typeface="B Nazanin" panose="00000400000000000000" pitchFamily="2" charset="-78"/>
              </a:rPr>
            </a:br>
            <a:r>
              <a:rPr lang="fa-IR" b="1" dirty="0" smtClean="0">
                <a:cs typeface="B Nazanin" panose="00000400000000000000" pitchFamily="2" charset="-78"/>
              </a:rPr>
              <a:t>تعیین داده آموزشی، اندازه </a:t>
            </a:r>
            <a:r>
              <a:rPr lang="en-US" b="1" dirty="0" smtClean="0">
                <a:cs typeface="B Nazanin" panose="00000400000000000000" pitchFamily="2" charset="-78"/>
              </a:rPr>
              <a:t>mini-batch</a:t>
            </a:r>
            <a:r>
              <a:rPr lang="fa-IR" b="1" dirty="0" smtClean="0">
                <a:cs typeface="B Nazanin" panose="00000400000000000000" pitchFamily="2" charset="-78"/>
              </a:rPr>
              <a:t> و تعداد </a:t>
            </a:r>
            <a:r>
              <a:rPr lang="en-US" b="1" dirty="0" smtClean="0">
                <a:cs typeface="B Nazanin" panose="00000400000000000000" pitchFamily="2" charset="-78"/>
              </a:rPr>
              <a:t>epoch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7" name="Shape 840"/>
          <p:cNvSpPr txBox="1"/>
          <p:nvPr/>
        </p:nvSpPr>
        <p:spPr>
          <a:xfrm>
            <a:off x="5891179" y="5939650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Shape 841"/>
          <p:cNvSpPr txBox="1"/>
          <p:nvPr/>
        </p:nvSpPr>
        <p:spPr>
          <a:xfrm>
            <a:off x="4114154" y="4412125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93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27"/>
          <p:cNvSpPr txBox="1"/>
          <p:nvPr/>
        </p:nvSpPr>
        <p:spPr>
          <a:xfrm>
            <a:off x="1682361" y="94694"/>
            <a:ext cx="6645069" cy="7935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</a:rPr>
              <a:t>Challenges: Background clutter</a:t>
            </a:r>
          </a:p>
        </p:txBody>
      </p:sp>
      <p:pic>
        <p:nvPicPr>
          <p:cNvPr id="7" name="Shape 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7074" y="891238"/>
            <a:ext cx="5094548" cy="3361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18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9" y="1932119"/>
            <a:ext cx="5464213" cy="1300307"/>
          </a:xfrm>
          <a:prstGeom prst="rect">
            <a:avLst/>
          </a:prstGeom>
        </p:spPr>
      </p:pic>
      <p:cxnSp>
        <p:nvCxnSpPr>
          <p:cNvPr id="7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  <a:br>
              <a:rPr lang="en-US" b="1" dirty="0" smtClean="0">
                <a:cs typeface="B Nazanin" panose="00000400000000000000" pitchFamily="2" charset="-78"/>
              </a:rPr>
            </a:br>
            <a:r>
              <a:rPr lang="fa-IR" b="1" dirty="0" smtClean="0">
                <a:cs typeface="B Nazanin" panose="00000400000000000000" pitchFamily="2" charset="-78"/>
              </a:rPr>
              <a:t>تعیین داده آموزشی، اندازه </a:t>
            </a:r>
            <a:r>
              <a:rPr lang="en-US" b="1" dirty="0" smtClean="0">
                <a:cs typeface="B Nazanin" panose="00000400000000000000" pitchFamily="2" charset="-78"/>
              </a:rPr>
              <a:t>mini-batch</a:t>
            </a:r>
            <a:r>
              <a:rPr lang="fa-IR" b="1" dirty="0" smtClean="0">
                <a:cs typeface="B Nazanin" panose="00000400000000000000" pitchFamily="2" charset="-78"/>
              </a:rPr>
              <a:t> و تعداد </a:t>
            </a:r>
            <a:r>
              <a:rPr lang="en-US" b="1" dirty="0" smtClean="0">
                <a:cs typeface="B Nazanin" panose="00000400000000000000" pitchFamily="2" charset="-78"/>
              </a:rPr>
              <a:t>epoch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0" name="Shape 856"/>
          <p:cNvSpPr/>
          <p:nvPr/>
        </p:nvSpPr>
        <p:spPr>
          <a:xfrm>
            <a:off x="5501647" y="4783847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13" name="Shape 840"/>
          <p:cNvSpPr txBox="1"/>
          <p:nvPr/>
        </p:nvSpPr>
        <p:spPr>
          <a:xfrm>
            <a:off x="5891179" y="5939650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Shape 841"/>
          <p:cNvSpPr txBox="1"/>
          <p:nvPr/>
        </p:nvSpPr>
        <p:spPr>
          <a:xfrm>
            <a:off x="4114154" y="4412125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8101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9" y="1932119"/>
            <a:ext cx="5464213" cy="1300307"/>
          </a:xfrm>
          <a:prstGeom prst="rect">
            <a:avLst/>
          </a:prstGeom>
        </p:spPr>
      </p:pic>
      <p:cxnSp>
        <p:nvCxnSpPr>
          <p:cNvPr id="7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  <a:br>
              <a:rPr lang="en-US" b="1" dirty="0" smtClean="0">
                <a:cs typeface="B Nazanin" panose="00000400000000000000" pitchFamily="2" charset="-78"/>
              </a:rPr>
            </a:br>
            <a:r>
              <a:rPr lang="fa-IR" b="1" dirty="0" smtClean="0">
                <a:cs typeface="B Nazanin" panose="00000400000000000000" pitchFamily="2" charset="-78"/>
              </a:rPr>
              <a:t>تعیین داده آموزشی، اندازه </a:t>
            </a:r>
            <a:r>
              <a:rPr lang="en-US" b="1" dirty="0" smtClean="0">
                <a:cs typeface="B Nazanin" panose="00000400000000000000" pitchFamily="2" charset="-78"/>
              </a:rPr>
              <a:t>mini-batch</a:t>
            </a:r>
            <a:r>
              <a:rPr lang="fa-IR" b="1" dirty="0" smtClean="0">
                <a:cs typeface="B Nazanin" panose="00000400000000000000" pitchFamily="2" charset="-78"/>
              </a:rPr>
              <a:t> و تعداد </a:t>
            </a:r>
            <a:r>
              <a:rPr lang="en-US" b="1" dirty="0" smtClean="0">
                <a:cs typeface="B Nazanin" panose="00000400000000000000" pitchFamily="2" charset="-78"/>
              </a:rPr>
              <a:t>epoch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0" name="Shape 856"/>
          <p:cNvSpPr/>
          <p:nvPr/>
        </p:nvSpPr>
        <p:spPr>
          <a:xfrm>
            <a:off x="5501647" y="4783847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21" name="Shape 871"/>
          <p:cNvCxnSpPr/>
          <p:nvPr/>
        </p:nvCxnSpPr>
        <p:spPr>
          <a:xfrm>
            <a:off x="5103276" y="4307042"/>
            <a:ext cx="866174" cy="119159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Shape 840"/>
          <p:cNvSpPr txBox="1"/>
          <p:nvPr/>
        </p:nvSpPr>
        <p:spPr>
          <a:xfrm>
            <a:off x="5891179" y="5939650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Shape 841"/>
          <p:cNvSpPr txBox="1"/>
          <p:nvPr/>
        </p:nvSpPr>
        <p:spPr>
          <a:xfrm>
            <a:off x="4114154" y="4412125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5917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9" y="1932119"/>
            <a:ext cx="5464213" cy="1300307"/>
          </a:xfrm>
          <a:prstGeom prst="rect">
            <a:avLst/>
          </a:prstGeom>
        </p:spPr>
      </p:pic>
      <p:cxnSp>
        <p:nvCxnSpPr>
          <p:cNvPr id="7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  <a:br>
              <a:rPr lang="en-US" b="1" dirty="0" smtClean="0">
                <a:cs typeface="B Nazanin" panose="00000400000000000000" pitchFamily="2" charset="-78"/>
              </a:rPr>
            </a:br>
            <a:r>
              <a:rPr lang="fa-IR" b="1" dirty="0" smtClean="0">
                <a:cs typeface="B Nazanin" panose="00000400000000000000" pitchFamily="2" charset="-78"/>
              </a:rPr>
              <a:t>تعیین داده آموزشی، اندازه </a:t>
            </a:r>
            <a:r>
              <a:rPr lang="en-US" b="1" dirty="0" smtClean="0">
                <a:cs typeface="B Nazanin" panose="00000400000000000000" pitchFamily="2" charset="-78"/>
              </a:rPr>
              <a:t>mini-batch</a:t>
            </a:r>
            <a:r>
              <a:rPr lang="fa-IR" b="1" dirty="0" smtClean="0">
                <a:cs typeface="B Nazanin" panose="00000400000000000000" pitchFamily="2" charset="-78"/>
              </a:rPr>
              <a:t> و تعداد </a:t>
            </a:r>
            <a:r>
              <a:rPr lang="en-US" b="1" dirty="0" smtClean="0">
                <a:cs typeface="B Nazanin" panose="00000400000000000000" pitchFamily="2" charset="-78"/>
              </a:rPr>
              <a:t>epoch</a:t>
            </a:r>
            <a:endParaRPr lang="en-US" b="1" dirty="0">
              <a:cs typeface="B Nazanin" panose="00000400000000000000" pitchFamily="2" charset="-78"/>
            </a:endParaRPr>
          </a:p>
        </p:txBody>
      </p:sp>
      <p:cxnSp>
        <p:nvCxnSpPr>
          <p:cNvPr id="13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8" name="Shape 884"/>
          <p:cNvSpPr/>
          <p:nvPr/>
        </p:nvSpPr>
        <p:spPr>
          <a:xfrm>
            <a:off x="4953337" y="3765096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9" name="Shape 885"/>
          <p:cNvSpPr/>
          <p:nvPr/>
        </p:nvSpPr>
        <p:spPr>
          <a:xfrm>
            <a:off x="5799493" y="5212118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cxnSp>
        <p:nvCxnSpPr>
          <p:cNvPr id="20" name="Shape 886"/>
          <p:cNvCxnSpPr/>
          <p:nvPr/>
        </p:nvCxnSpPr>
        <p:spPr>
          <a:xfrm>
            <a:off x="5489074" y="4894201"/>
            <a:ext cx="806190" cy="821186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Shape 840"/>
          <p:cNvSpPr txBox="1"/>
          <p:nvPr/>
        </p:nvSpPr>
        <p:spPr>
          <a:xfrm>
            <a:off x="5891179" y="5939650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Shape 841"/>
          <p:cNvSpPr txBox="1"/>
          <p:nvPr/>
        </p:nvSpPr>
        <p:spPr>
          <a:xfrm>
            <a:off x="4114154" y="4412125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274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579" y="1932119"/>
            <a:ext cx="5464213" cy="1300307"/>
          </a:xfrm>
          <a:prstGeom prst="rect">
            <a:avLst/>
          </a:prstGeom>
        </p:spPr>
      </p:pic>
      <p:cxnSp>
        <p:nvCxnSpPr>
          <p:cNvPr id="7" name="Shape 838"/>
          <p:cNvCxnSpPr/>
          <p:nvPr/>
        </p:nvCxnSpPr>
        <p:spPr>
          <a:xfrm rot="10800000">
            <a:off x="4579111" y="3723923"/>
            <a:ext cx="8698" cy="230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839"/>
          <p:cNvCxnSpPr/>
          <p:nvPr/>
        </p:nvCxnSpPr>
        <p:spPr>
          <a:xfrm>
            <a:off x="4401482" y="5873913"/>
            <a:ext cx="338461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Shape 840"/>
          <p:cNvSpPr txBox="1"/>
          <p:nvPr/>
        </p:nvSpPr>
        <p:spPr>
          <a:xfrm>
            <a:off x="5889644" y="5938996"/>
            <a:ext cx="605842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Shape 841"/>
          <p:cNvSpPr txBox="1"/>
          <p:nvPr/>
        </p:nvSpPr>
        <p:spPr>
          <a:xfrm>
            <a:off x="4113082" y="4411869"/>
            <a:ext cx="384500" cy="41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1" tIns="91401" rIns="91401" bIns="91401" anchor="t" anchorCtr="0">
            <a:noAutofit/>
          </a:bodyPr>
          <a:lstStyle/>
          <a:p>
            <a:r>
              <a:rPr lang="en" sz="2399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23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Shape 842"/>
          <p:cNvSpPr/>
          <p:nvPr/>
        </p:nvSpPr>
        <p:spPr>
          <a:xfrm>
            <a:off x="4953337" y="3765962"/>
            <a:ext cx="2638683" cy="1672310"/>
          </a:xfrm>
          <a:custGeom>
            <a:avLst/>
            <a:gdLst/>
            <a:ahLst/>
            <a:cxnLst/>
            <a:rect l="0" t="0" r="0" b="0"/>
            <a:pathLst>
              <a:path w="98964" h="58698" extrusionOk="0">
                <a:moveTo>
                  <a:pt x="0" y="1803"/>
                </a:moveTo>
                <a:cubicBezTo>
                  <a:pt x="7713" y="11285"/>
                  <a:pt x="29783" y="58998"/>
                  <a:pt x="46277" y="58697"/>
                </a:cubicBezTo>
                <a:cubicBezTo>
                  <a:pt x="62771" y="58397"/>
                  <a:pt x="90183" y="9783"/>
                  <a:pt x="98964" y="0"/>
                </a:cubicBezTo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triangle" w="med" len="med"/>
            <a:tailEnd type="triangle" w="med" len="med"/>
          </a:ln>
        </p:spPr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  <a:br>
              <a:rPr lang="en-US" b="1" dirty="0" smtClean="0">
                <a:cs typeface="B Nazanin" panose="00000400000000000000" pitchFamily="2" charset="-78"/>
              </a:rPr>
            </a:br>
            <a:r>
              <a:rPr lang="fa-IR" b="1" dirty="0" smtClean="0">
                <a:cs typeface="B Nazanin" panose="00000400000000000000" pitchFamily="2" charset="-78"/>
              </a:rPr>
              <a:t>تعیین داده آموزشی، اندازه </a:t>
            </a:r>
            <a:r>
              <a:rPr lang="en-US" b="1" dirty="0" smtClean="0">
                <a:cs typeface="B Nazanin" panose="00000400000000000000" pitchFamily="2" charset="-78"/>
              </a:rPr>
              <a:t>mini-batch</a:t>
            </a:r>
            <a:r>
              <a:rPr lang="fa-IR" b="1" dirty="0" smtClean="0">
                <a:cs typeface="B Nazanin" panose="00000400000000000000" pitchFamily="2" charset="-78"/>
              </a:rPr>
              <a:t> و تعداد </a:t>
            </a:r>
            <a:r>
              <a:rPr lang="en-US" b="1" dirty="0" smtClean="0">
                <a:cs typeface="B Nazanin" panose="00000400000000000000" pitchFamily="2" charset="-78"/>
              </a:rPr>
              <a:t>epoch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9" name="Shape 900"/>
          <p:cNvSpPr/>
          <p:nvPr/>
        </p:nvSpPr>
        <p:spPr>
          <a:xfrm>
            <a:off x="6025010" y="5345597"/>
            <a:ext cx="185352" cy="185352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endParaRPr sz="2399"/>
          </a:p>
        </p:txBody>
      </p:sp>
      <p:sp>
        <p:nvSpPr>
          <p:cNvPr id="13" name="Shape 840"/>
          <p:cNvSpPr txBox="1"/>
          <p:nvPr/>
        </p:nvSpPr>
        <p:spPr>
          <a:xfrm>
            <a:off x="5891179" y="5939650"/>
            <a:ext cx="6060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Shape 841"/>
          <p:cNvSpPr txBox="1"/>
          <p:nvPr/>
        </p:nvSpPr>
        <p:spPr>
          <a:xfrm>
            <a:off x="4114154" y="4412125"/>
            <a:ext cx="3846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/>
            <a:r>
              <a:rPr lang="en">
                <a:solidFill>
                  <a:prstClr val="black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solidFill>
                <a:prstClr val="black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8687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212" y="5334152"/>
            <a:ext cx="11137539" cy="881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04_a Gentle Introduction to </a:t>
            </a:r>
            <a:r>
              <a:rPr lang="en-US" sz="2000" b="1" dirty="0" err="1"/>
              <a:t>Keras</a:t>
            </a:r>
            <a:r>
              <a:rPr lang="en-US" sz="2000" b="1" dirty="0"/>
              <a:t> - Simple neural network(</a:t>
            </a:r>
            <a:r>
              <a:rPr lang="en-US" sz="2000" b="1" dirty="0" err="1"/>
              <a:t>mlp</a:t>
            </a:r>
            <a:r>
              <a:rPr lang="en-US" sz="2000" b="1" dirty="0"/>
              <a:t>).</a:t>
            </a:r>
            <a:r>
              <a:rPr lang="en-US" sz="2000" b="1" dirty="0" err="1"/>
              <a:t>ipynb</a:t>
            </a:r>
            <a:endParaRPr lang="en-US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>
                <a:cs typeface="B Nazanin" panose="00000400000000000000" pitchFamily="2" charset="-78"/>
              </a:rPr>
              <a:t>پیاده سازی </a:t>
            </a:r>
            <a:r>
              <a:rPr lang="fa-IR" b="1" dirty="0" smtClean="0">
                <a:cs typeface="B Nazanin" panose="00000400000000000000" pitchFamily="2" charset="-78"/>
              </a:rPr>
              <a:t>شبکه عصبی در کراس – ارقام فارسی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50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9" y="1028532"/>
            <a:ext cx="8522655" cy="568494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کراس- بیش برازش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30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99" y="2124440"/>
            <a:ext cx="3258068" cy="2475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08298" y="4886535"/>
            <a:ext cx="3885188" cy="1323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126"/>
            <a:r>
              <a:rPr lang="en-US" sz="1999" b="1" dirty="0">
                <a:solidFill>
                  <a:prstClr val="black"/>
                </a:solidFill>
              </a:rPr>
              <a:t>Main Idea</a:t>
            </a:r>
            <a:r>
              <a:rPr lang="en-US" sz="1999" dirty="0">
                <a:solidFill>
                  <a:prstClr val="black"/>
                </a:solidFill>
              </a:rPr>
              <a:t>: approximately combining exponentially many different neural network architectures efficiently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71" y="4851007"/>
            <a:ext cx="4453607" cy="12363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92569" y="6549411"/>
            <a:ext cx="5328661" cy="30769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pPr defTabSz="914126"/>
            <a:r>
              <a:rPr lang="fr-FR" sz="1400" i="1" dirty="0">
                <a:solidFill>
                  <a:prstClr val="black"/>
                </a:solidFill>
              </a:rPr>
              <a:t>Srivastava, Hinton, </a:t>
            </a:r>
            <a:r>
              <a:rPr lang="fr-FR" sz="1400" i="1" dirty="0" err="1">
                <a:solidFill>
                  <a:prstClr val="black"/>
                </a:solidFill>
              </a:rPr>
              <a:t>Krizhevsky</a:t>
            </a:r>
            <a:r>
              <a:rPr lang="fr-FR" sz="1400" i="1" dirty="0">
                <a:solidFill>
                  <a:prstClr val="black"/>
                </a:solidFill>
              </a:rPr>
              <a:t>, </a:t>
            </a:r>
            <a:r>
              <a:rPr lang="fr-FR" sz="1400" i="1" dirty="0" err="1">
                <a:solidFill>
                  <a:prstClr val="black"/>
                </a:solidFill>
              </a:rPr>
              <a:t>Sutskever</a:t>
            </a:r>
            <a:r>
              <a:rPr lang="fr-FR" sz="1400" i="1" dirty="0">
                <a:solidFill>
                  <a:prstClr val="black"/>
                </a:solidFill>
              </a:rPr>
              <a:t>  &amp; </a:t>
            </a:r>
            <a:r>
              <a:rPr lang="fr-FR" sz="1400" i="1" dirty="0" err="1">
                <a:solidFill>
                  <a:prstClr val="black"/>
                </a:solidFill>
              </a:rPr>
              <a:t>Salakhutdinov</a:t>
            </a:r>
            <a:r>
              <a:rPr lang="fr-FR" sz="1400" i="1" dirty="0">
                <a:solidFill>
                  <a:prstClr val="black"/>
                </a:solidFill>
              </a:rPr>
              <a:t>, </a:t>
            </a:r>
            <a:r>
              <a:rPr lang="fr-FR" sz="1400" b="1" i="1" dirty="0">
                <a:solidFill>
                  <a:prstClr val="black"/>
                </a:solidFill>
              </a:rPr>
              <a:t>JMLR</a:t>
            </a:r>
            <a:r>
              <a:rPr lang="fr-FR" sz="1400" i="1" dirty="0">
                <a:solidFill>
                  <a:prstClr val="black"/>
                </a:solidFill>
              </a:rPr>
              <a:t> (2014)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55498"/>
          <a:stretch/>
        </p:blipFill>
        <p:spPr>
          <a:xfrm>
            <a:off x="1751745" y="1157710"/>
            <a:ext cx="3267277" cy="356142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961052" y="2279478"/>
            <a:ext cx="2314888" cy="2320925"/>
            <a:chOff x="1109472" y="2002929"/>
            <a:chExt cx="2315491" cy="2321530"/>
          </a:xfrm>
        </p:grpSpPr>
        <p:sp>
          <p:nvSpPr>
            <p:cNvPr id="12" name="Oval 11"/>
            <p:cNvSpPr/>
            <p:nvPr/>
          </p:nvSpPr>
          <p:spPr>
            <a:xfrm>
              <a:off x="1771774" y="2002929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104923" y="2002929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104478" y="3005316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445201" y="3005316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109472" y="3005316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2439496" y="4004419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771923" y="4004419"/>
              <a:ext cx="320040" cy="32004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r>
                <a:rPr lang="en-US" sz="1799" dirty="0">
                  <a:solidFill>
                    <a:prstClr val="black"/>
                  </a:solidFill>
                </a:rPr>
                <a:t>x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57388" t="1871" r="1212" b="1551"/>
          <a:stretch/>
        </p:blipFill>
        <p:spPr>
          <a:xfrm>
            <a:off x="1926009" y="1225514"/>
            <a:ext cx="3039588" cy="343953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پیاده سازی در کراس- </a:t>
            </a:r>
            <a:r>
              <a:rPr lang="en-US" b="1" dirty="0" smtClean="0">
                <a:cs typeface="B Nazanin" panose="00000400000000000000" pitchFamily="2" charset="-78"/>
              </a:rPr>
              <a:t>Dropout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9791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10" y="5595693"/>
            <a:ext cx="11137539" cy="8814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05_Dropout.ipynb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بیش برازش داده‌ها و لایه‌ی </a:t>
            </a:r>
            <a:r>
              <a:rPr lang="en-US" b="1" dirty="0" smtClean="0">
                <a:cs typeface="B Nazanin" panose="00000400000000000000" pitchFamily="2" charset="-78"/>
              </a:rPr>
              <a:t>Dropout</a:t>
            </a:r>
            <a:r>
              <a:rPr lang="fa-IR" b="1" dirty="0" smtClean="0">
                <a:cs typeface="B Nazanin" panose="00000400000000000000" pitchFamily="2" charset="-78"/>
              </a:rPr>
              <a:t> در کراس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36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منابع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http://cs231n.stanford.edu/ 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www.csee.umbc.edu/courses/671/fall01/class-notes/k-nn.ppt</a:t>
            </a:r>
            <a:endParaRPr lang="fa-IR" dirty="0" smtClean="0"/>
          </a:p>
          <a:p>
            <a:r>
              <a:rPr lang="en-US" dirty="0">
                <a:hlinkClick r:id="rId3"/>
              </a:rPr>
              <a:t>https://docs.google.com/presentation/d/1kytN5gqrZe0Bcu3hExjZpA4PQipaFEKn26S-JhqncXk/edit#slide=id.g1ff36e20db_0_450</a:t>
            </a:r>
            <a:endParaRPr lang="en-US" dirty="0"/>
          </a:p>
          <a:p>
            <a:r>
              <a:rPr lang="en-US" dirty="0">
                <a:hlinkClick r:id="rId4"/>
              </a:rPr>
              <a:t>https://www.slideshare.net/Alirezaakhavanpour/tensorflow-71395844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4"/>
          <p:cNvSpPr txBox="1"/>
          <p:nvPr/>
        </p:nvSpPr>
        <p:spPr>
          <a:xfrm>
            <a:off x="1682361" y="94694"/>
            <a:ext cx="6645069" cy="793593"/>
          </a:xfrm>
          <a:prstGeom prst="rect">
            <a:avLst/>
          </a:prstGeom>
          <a:noFill/>
          <a:ln>
            <a:noFill/>
          </a:ln>
        </p:spPr>
        <p:txBody>
          <a:bodyPr lIns="91401" tIns="91401" rIns="91401" bIns="91401" anchor="t" anchorCtr="0">
            <a:noAutofit/>
          </a:bodyPr>
          <a:lstStyle/>
          <a:p>
            <a:r>
              <a:rPr lang="en" sz="2999" dirty="0">
                <a:solidFill>
                  <a:schemeClr val="bg1"/>
                </a:solidFill>
              </a:rPr>
              <a:t>Challenges: Intraclass variation</a:t>
            </a:r>
          </a:p>
        </p:txBody>
      </p:sp>
      <p:pic>
        <p:nvPicPr>
          <p:cNvPr id="7" name="Shape 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6028" y="1294864"/>
            <a:ext cx="5212094" cy="3909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17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spcFirstLastPara="1" wrap="square" lIns="91401" tIns="91401" rIns="91401" bIns="91401" anchor="t" anchorCtr="0">
        <a:noAutofit/>
      </a:bodyPr>
      <a:lstStyle>
        <a:defPPr>
          <a:defRPr sz="1999" b="1">
            <a:solidFill>
              <a:schemeClr val="bg1"/>
            </a:solidFill>
            <a:latin typeface="Montserrat"/>
            <a:ea typeface="Montserrat"/>
            <a:cs typeface="Montserrat"/>
            <a:sym typeface="Montserra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4873beb7-5857-4685-be1f-d57550cc96c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1393</TotalTime>
  <Words>1796</Words>
  <Application>Microsoft Office PowerPoint</Application>
  <PresentationFormat>Custom</PresentationFormat>
  <Paragraphs>447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88</vt:i4>
      </vt:variant>
    </vt:vector>
  </HeadingPairs>
  <TitlesOfParts>
    <vt:vector size="108" baseType="lpstr">
      <vt:lpstr>2  Titr</vt:lpstr>
      <vt:lpstr>Arial</vt:lpstr>
      <vt:lpstr>Arial Black</vt:lpstr>
      <vt:lpstr>B Nazanin</vt:lpstr>
      <vt:lpstr>B Titr</vt:lpstr>
      <vt:lpstr>Browallia New</vt:lpstr>
      <vt:lpstr>Calibri</vt:lpstr>
      <vt:lpstr>Calibri Light</vt:lpstr>
      <vt:lpstr>Cambria Math</vt:lpstr>
      <vt:lpstr>CordiaUPC</vt:lpstr>
      <vt:lpstr>Helvetica Neue</vt:lpstr>
      <vt:lpstr>Latha</vt:lpstr>
      <vt:lpstr>Montserrat</vt:lpstr>
      <vt:lpstr>Roboto</vt:lpstr>
      <vt:lpstr>Tahoma</vt:lpstr>
      <vt:lpstr>Wingdings</vt:lpstr>
      <vt:lpstr>Tech 16x9</vt:lpstr>
      <vt:lpstr>Office Theme</vt:lpstr>
      <vt:lpstr>1_Office Theme</vt:lpstr>
      <vt:lpstr>2_Office Theme</vt:lpstr>
      <vt:lpstr>مقدمه ای بر شبکه‌های عصبی و   کتابخانه Keras        ‌</vt:lpstr>
      <vt:lpstr>PowerPoint Presentation</vt:lpstr>
      <vt:lpstr>مقدمه 1:</vt:lpstr>
      <vt:lpstr>Image Classification: a core task in 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image classifier</vt:lpstr>
      <vt:lpstr>Data-driven approach: Collect a dataset of images and labels Use Machine Learning to train an image classifier Evaluate the classifier on a withheld set of test images</vt:lpstr>
      <vt:lpstr>Supervised Learning (یادگیری نظارت شده )</vt:lpstr>
      <vt:lpstr>یادگیری نظارت شده – طبقه بندی</vt:lpstr>
      <vt:lpstr>یادگیری نظارت شده – طبقه بندی</vt:lpstr>
      <vt:lpstr>یادگیری نظارت شده – طبقه بندی</vt:lpstr>
      <vt:lpstr>طبقه بندی: الگوریتم نزدیک‌ترین همسایه</vt:lpstr>
      <vt:lpstr>طبقه بندی: الگوریتم نزدیک‌ترین همسایه</vt:lpstr>
      <vt:lpstr>مقدمه 2:</vt:lpstr>
      <vt:lpstr>تصویر به عنوان داده</vt:lpstr>
      <vt:lpstr>تصویر به عنوان داده</vt:lpstr>
      <vt:lpstr>ویرایش داده تصویری</vt:lpstr>
      <vt:lpstr>ویرایش داده تصویری</vt:lpstr>
      <vt:lpstr>تصویر سیاه و سفید</vt:lpstr>
      <vt:lpstr>تصویر سیاه و سفید</vt:lpstr>
      <vt:lpstr>آشنایی با تصویر در پایتون</vt:lpstr>
      <vt:lpstr>مقدمه 3:</vt:lpstr>
      <vt:lpstr>طبقه‌بندی تصویر  (Image Classification)</vt:lpstr>
      <vt:lpstr>طبقه‌بندی تصویر: آموزش (Training)</vt:lpstr>
      <vt:lpstr>طبقه‌بندی تصویر: ارزیابی (Evaluation)</vt:lpstr>
      <vt:lpstr>Representing class data: one-hot encoding</vt:lpstr>
      <vt:lpstr>One-hot encoding: testing predictions</vt:lpstr>
      <vt:lpstr>طبقه‌بندی تصویر: </vt:lpstr>
      <vt:lpstr>معرفی مجموعه داده هدی و تغییر اندازه و شکل برای استفاده در الگوریتم‌های یادگیری ماشین</vt:lpstr>
      <vt:lpstr>طبقه بندی نزدیکترین همسایه و K  نزدیکترین همسایه در scikit-learn</vt:lpstr>
      <vt:lpstr>PowerPoint Presentation</vt:lpstr>
      <vt:lpstr>مقدمه‌ای بر شبکه‌های عصبی</vt:lpstr>
      <vt:lpstr>بخش اول: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پرسپترون</vt:lpstr>
      <vt:lpstr>آنچه در بخش اول دیدیم...</vt:lpstr>
      <vt:lpstr>بخش دوم:</vt:lpstr>
      <vt:lpstr>مقدمه‌ای بر شبکه‌های عصبی</vt:lpstr>
      <vt:lpstr>مقدمه‌ای بر شبکه‌های عصبی – لایه‌ها</vt:lpstr>
      <vt:lpstr>مقدمه‌ای بر شبکه‌های عصبی – تابع فعالیت</vt:lpstr>
      <vt:lpstr>مقدمه‌ای بر شبکه‌های عصبی – تابع فعالیت</vt:lpstr>
      <vt:lpstr>مقدمه‌ای بر شبکه‌های عصبی – تابع فعالیت</vt:lpstr>
      <vt:lpstr>مقدمه‌ای بر شبکه‌های عصبی – تابع فعالیت</vt:lpstr>
      <vt:lpstr>مقدمه‌ای بر شبکه‌های عصبی – تابع فعالیت</vt:lpstr>
      <vt:lpstr>مقدمه‌ای بر شبکه‌های عصبی – تابع فعالیت</vt:lpstr>
      <vt:lpstr>بخش سوم:</vt:lpstr>
      <vt:lpstr>تابع هزینه</vt:lpstr>
      <vt:lpstr>تابع هزینه</vt:lpstr>
      <vt:lpstr>تابع هزینه</vt:lpstr>
      <vt:lpstr>تابع هزینه</vt:lpstr>
      <vt:lpstr>تابع هزینه</vt:lpstr>
      <vt:lpstr>بخش چهارم:</vt:lpstr>
      <vt:lpstr>پس‌انتشار خطا و گرادیان کاهشی</vt:lpstr>
      <vt:lpstr>پس‌انتشار خطا و گرادیان کاهشی</vt:lpstr>
      <vt:lpstr>پس‌انتشار خطا و گرادیان کاهشی</vt:lpstr>
      <vt:lpstr>پس‌انتشار خطا و گرادیان کاهشی</vt:lpstr>
      <vt:lpstr>پس‌انتشار خطا و گرادیان کاهشی</vt:lpstr>
      <vt:lpstr>پس‌انتشار خطا و گرادیان کاهشی</vt:lpstr>
      <vt:lpstr>پس‌انتشار خطا و گرادیان کاهشی</vt:lpstr>
      <vt:lpstr>پس‌انتشار خطا و گرادیان کاهشی</vt:lpstr>
      <vt:lpstr>PowerPoint Presentation</vt:lpstr>
      <vt:lpstr>بخش پنجم:</vt:lpstr>
      <vt:lpstr>پیاده سازی در کراس- معماری مدل</vt:lpstr>
      <vt:lpstr>پیاده سازی در کراس – تابع هزینه و بهینه سازی</vt:lpstr>
      <vt:lpstr>پیاده سازی در کراس: تعیین داده آموزشی، اندازه mini-batch و تعداد epoch</vt:lpstr>
      <vt:lpstr>پیاده سازی در کراس: تعیین داده آموزشی، اندازه mini-batch و تعداد epoch</vt:lpstr>
      <vt:lpstr>پیاده سازی در کراس: تعیین داده آموزشی، اندازه mini-batch و تعداد epoch</vt:lpstr>
      <vt:lpstr>پیاده سازی در کراس: تعیین داده آموزشی، اندازه mini-batch و تعداد epoch</vt:lpstr>
      <vt:lpstr>پیاده سازی در کراس: تعیین داده آموزشی، اندازه mini-batch و تعداد epoch</vt:lpstr>
      <vt:lpstr>پیاده سازی شبکه عصبی در کراس – ارقام فارسی</vt:lpstr>
      <vt:lpstr>پیاده سازی در کراس- بیش برازش</vt:lpstr>
      <vt:lpstr>پیاده سازی در کراس- Dropout</vt:lpstr>
      <vt:lpstr>بیش برازش داده‌ها و لایه‌ی Dropout در کراس</vt:lpstr>
      <vt:lpstr>منابع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Mohammad Hajizadeh</dc:creator>
  <cp:lastModifiedBy>A s u s</cp:lastModifiedBy>
  <cp:revision>102</cp:revision>
  <dcterms:created xsi:type="dcterms:W3CDTF">2017-11-28T17:22:32Z</dcterms:created>
  <dcterms:modified xsi:type="dcterms:W3CDTF">2018-08-15T03:17:11Z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